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9144000"/>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4" autoAdjust="0"/>
    <p:restoredTop sz="94384" autoAdjust="0"/>
  </p:normalViewPr>
  <p:slideViewPr>
    <p:cSldViewPr snapToGrid="0">
      <p:cViewPr varScale="1">
        <p:scale>
          <a:sx n="56" d="100"/>
          <a:sy n="56" d="100"/>
        </p:scale>
        <p:origin x="14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4" name="Shape 4"/>
          <p:cNvSpPr txBox="1">
            <a:spLocks noGrp="1"/>
          </p:cNvSpPr>
          <p:nvPr>
            <p:ph type="dt" idx="10"/>
          </p:nvPr>
        </p:nvSpPr>
        <p:spPr>
          <a:xfrm>
            <a:off x="3941075" y="0"/>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5" name="Shape 5"/>
          <p:cNvSpPr>
            <a:spLocks noGrp="1" noRot="1" noChangeAspect="1"/>
          </p:cNvSpPr>
          <p:nvPr>
            <p:ph type="sldImg" idx="3"/>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27312" y="4422143"/>
            <a:ext cx="5100214" cy="4188133"/>
          </a:xfrm>
          <a:prstGeom prst="rect">
            <a:avLst/>
          </a:prstGeom>
          <a:noFill/>
          <a:ln>
            <a:noFill/>
          </a:ln>
        </p:spPr>
        <p:txBody>
          <a:bodyPr lIns="92476" tIns="92476" rIns="92476" bIns="92476"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 name="Shape 7"/>
          <p:cNvSpPr txBox="1">
            <a:spLocks noGrp="1"/>
          </p:cNvSpPr>
          <p:nvPr>
            <p:ph type="ftr" idx="11"/>
          </p:nvPr>
        </p:nvSpPr>
        <p:spPr>
          <a:xfrm>
            <a:off x="1" y="8844286"/>
            <a:ext cx="3013762" cy="464813"/>
          </a:xfrm>
          <a:prstGeom prst="rect">
            <a:avLst/>
          </a:prstGeom>
          <a:noFill/>
          <a:ln>
            <a:noFill/>
          </a:ln>
        </p:spPr>
        <p:txBody>
          <a:bodyPr lIns="92476" tIns="92476" rIns="92476" bIns="92476" anchor="ctr" anchorCtr="0"/>
          <a:lstStyle>
            <a:lvl1pPr lvl="0">
              <a:spcBef>
                <a:spcPts val="0"/>
              </a:spcBef>
              <a:defRPr>
                <a:latin typeface="Candara" panose="020E0502030303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p:txBody>
      </p:sp>
      <p:sp>
        <p:nvSpPr>
          <p:cNvPr id="8" name="Shape 8"/>
          <p:cNvSpPr txBox="1">
            <a:spLocks noGrp="1"/>
          </p:cNvSpPr>
          <p:nvPr>
            <p:ph type="sldNum" idx="12"/>
          </p:nvPr>
        </p:nvSpPr>
        <p:spPr>
          <a:xfrm>
            <a:off x="3941075" y="8844286"/>
            <a:ext cx="3013762" cy="464813"/>
          </a:xfrm>
          <a:prstGeom prst="rect">
            <a:avLst/>
          </a:prstGeom>
          <a:noFill/>
          <a:ln>
            <a:noFill/>
          </a:ln>
        </p:spPr>
        <p:txBody>
          <a:bodyPr lIns="92476" tIns="92476" rIns="92476" bIns="92476" anchor="b" anchorCtr="0">
            <a:noAutofit/>
          </a:bodyPr>
          <a:lstStyle/>
          <a:p>
            <a:pPr algn="r"/>
            <a:endParaRPr lang="en-US" dirty="0" smtClean="0">
              <a:latin typeface="Candara" panose="020E0502030303020204" pitchFamily="34" charset="0"/>
            </a:endParaRPr>
          </a:p>
          <a:p>
            <a:pPr lvl="1"/>
            <a:endParaRPr lang="en-US" dirty="0" smtClean="0">
              <a:latin typeface="Candara" panose="020E0502030303020204" pitchFamily="34" charset="0"/>
            </a:endParaRPr>
          </a:p>
          <a:p>
            <a:pPr lvl="2"/>
            <a:endParaRPr lang="en-US" dirty="0" smtClean="0">
              <a:latin typeface="Candara" panose="020E0502030303020204" pitchFamily="34" charset="0"/>
            </a:endParaRPr>
          </a:p>
          <a:p>
            <a:pPr lvl="3"/>
            <a:endParaRPr lang="en-US" dirty="0" smtClean="0">
              <a:latin typeface="Candara" panose="020E0502030303020204" pitchFamily="34" charset="0"/>
            </a:endParaRPr>
          </a:p>
          <a:p>
            <a:pPr lvl="4"/>
            <a:endParaRPr lang="en-US" dirty="0" smtClean="0">
              <a:latin typeface="Candara" panose="020E0502030303020204" pitchFamily="34" charset="0"/>
            </a:endParaRPr>
          </a:p>
          <a:p>
            <a:pPr lvl="5"/>
            <a:endParaRPr lang="en-US" dirty="0" smtClean="0">
              <a:latin typeface="Candara" panose="020E0502030303020204" pitchFamily="34" charset="0"/>
            </a:endParaRPr>
          </a:p>
          <a:p>
            <a:pPr lvl="6"/>
            <a:endParaRPr lang="en-US" dirty="0" smtClean="0">
              <a:latin typeface="Candara" panose="020E0502030303020204" pitchFamily="34" charset="0"/>
            </a:endParaRPr>
          </a:p>
          <a:p>
            <a:pPr lvl="7"/>
            <a:endParaRPr lang="en-US" dirty="0" smtClean="0">
              <a:latin typeface="Candara" panose="020E0502030303020204" pitchFamily="34" charset="0"/>
            </a:endParaRPr>
          </a:p>
          <a:p>
            <a:pPr lvl="8"/>
            <a:endParaRPr lang="en-US" dirty="0">
              <a:latin typeface="Candara" panose="020E0502030303020204" pitchFamily="34" charset="0"/>
            </a:endParaRPr>
          </a:p>
        </p:txBody>
      </p:sp>
    </p:spTree>
    <p:extLst>
      <p:ext uri="{BB962C8B-B14F-4D97-AF65-F5344CB8AC3E}">
        <p14:creationId xmlns:p14="http://schemas.microsoft.com/office/powerpoint/2010/main" val="3837380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53" name="Shape 5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08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65" name="Shape 16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53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80" name="Shape 18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37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95" name="Shape 19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74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10" name="Shape 21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60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26" name="Shape 22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44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44" name="Shape 24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8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59" name="Shape 25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77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77" name="Shape 277"/>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25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291" name="Shape 29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900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04" name="Shape 30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1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64" name="Shape 64"/>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04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20" name="Shape 32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680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36" name="Shape 33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46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51" name="Shape 35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332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65" name="Shape 36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589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79" name="Shape 379"/>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765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393" name="Shape 393"/>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73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76" name="Shape 7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35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91" name="Shape 9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46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06" name="Shape 10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5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20" name="Shape 12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74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35" name="Shape 13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06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35" name="Shape 135"/>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53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927312" y="4422143"/>
            <a:ext cx="5100214" cy="4188133"/>
          </a:xfrm>
          <a:prstGeom prst="rect">
            <a:avLst/>
          </a:prstGeom>
        </p:spPr>
        <p:txBody>
          <a:bodyPr lIns="92476" tIns="92476" rIns="92476" bIns="92476" anchor="ctr" anchorCtr="0">
            <a:noAutofit/>
          </a:bodyPr>
          <a:lstStyle/>
          <a:p>
            <a:endParaRPr/>
          </a:p>
        </p:txBody>
      </p:sp>
      <p:sp>
        <p:nvSpPr>
          <p:cNvPr id="150" name="Shape 150"/>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13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6324599" y="3175000"/>
            <a:ext cx="7315200" cy="2590798"/>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17" name="Shape 17"/>
          <p:cNvSpPr txBox="1">
            <a:spLocks noGrp="1"/>
          </p:cNvSpPr>
          <p:nvPr>
            <p:ph type="body" idx="1"/>
          </p:nvPr>
        </p:nvSpPr>
        <p:spPr>
          <a:xfrm rot="5400000">
            <a:off x="1007534" y="719667"/>
            <a:ext cx="7315200" cy="7501467"/>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7" name="Shape 47"/>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14401" y="2840039"/>
            <a:ext cx="10363198" cy="1960561"/>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50" name="Shape 50"/>
          <p:cNvSpPr txBox="1">
            <a:spLocks noGrp="1"/>
          </p:cNvSpPr>
          <p:nvPr>
            <p:ph type="subTitle" idx="1"/>
          </p:nvPr>
        </p:nvSpPr>
        <p:spPr>
          <a:xfrm>
            <a:off x="1828800" y="5181600"/>
            <a:ext cx="8534400" cy="23368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a:lvl1pPr>
            <a:lvl2pPr marL="457200" marR="0" lvl="1" indent="0" algn="ctr" rtl="0">
              <a:spcBef>
                <a:spcPts val="560"/>
              </a:spcBef>
              <a:spcAft>
                <a:spcPts val="0"/>
              </a:spcAft>
              <a:buClr>
                <a:schemeClr val="dk1"/>
              </a:buClr>
              <a:buFont typeface="Times New Roman"/>
              <a:buNone/>
              <a:defRPr/>
            </a:lvl2pPr>
            <a:lvl3pPr marL="914400" marR="0" lvl="2" indent="0" algn="ctr" rtl="0">
              <a:spcBef>
                <a:spcPts val="480"/>
              </a:spcBef>
              <a:spcAft>
                <a:spcPts val="0"/>
              </a:spcAft>
              <a:buClr>
                <a:schemeClr val="dk1"/>
              </a:buClr>
              <a:buFont typeface="Times New Roman"/>
              <a:buNone/>
              <a:defRPr/>
            </a:lvl3pPr>
            <a:lvl4pPr marL="1371600" marR="0" lvl="3" indent="0" algn="ctr" rtl="0">
              <a:spcBef>
                <a:spcPts val="400"/>
              </a:spcBef>
              <a:spcAft>
                <a:spcPts val="0"/>
              </a:spcAft>
              <a:buClr>
                <a:schemeClr val="dk1"/>
              </a:buClr>
              <a:buFont typeface="Times New Roman"/>
              <a:buNone/>
              <a:defRPr/>
            </a:lvl4pPr>
            <a:lvl5pPr marL="1828800" marR="0" lvl="4" indent="0" algn="ctr" rtl="0">
              <a:spcBef>
                <a:spcPts val="400"/>
              </a:spcBef>
              <a:spcAft>
                <a:spcPts val="0"/>
              </a:spcAft>
              <a:buClr>
                <a:schemeClr val="dk1"/>
              </a:buClr>
              <a:buFont typeface="Times New Roman"/>
              <a:buNone/>
              <a:defRPr/>
            </a:lvl5pPr>
            <a:lvl6pPr marL="2286000" marR="0" lvl="5" indent="0" algn="ctr" rtl="0">
              <a:spcBef>
                <a:spcPts val="400"/>
              </a:spcBef>
              <a:spcAft>
                <a:spcPts val="0"/>
              </a:spcAft>
              <a:buClr>
                <a:schemeClr val="dk1"/>
              </a:buClr>
              <a:buFont typeface="Times New Roman"/>
              <a:buNone/>
              <a:defRPr/>
            </a:lvl6pPr>
            <a:lvl7pPr marL="2743200" marR="0" lvl="6" indent="0" algn="ctr" rtl="0">
              <a:spcBef>
                <a:spcPts val="400"/>
              </a:spcBef>
              <a:spcAft>
                <a:spcPts val="0"/>
              </a:spcAft>
              <a:buClr>
                <a:schemeClr val="dk1"/>
              </a:buClr>
              <a:buFont typeface="Times New Roman"/>
              <a:buNone/>
              <a:defRPr/>
            </a:lvl7pPr>
            <a:lvl8pPr marL="3200400" marR="0" lvl="7" indent="0" algn="ctr" rtl="0">
              <a:spcBef>
                <a:spcPts val="400"/>
              </a:spcBef>
              <a:spcAft>
                <a:spcPts val="0"/>
              </a:spcAft>
              <a:buClr>
                <a:schemeClr val="dk1"/>
              </a:buClr>
              <a:buFont typeface="Times New Roman"/>
              <a:buNone/>
              <a:defRPr/>
            </a:lvl8pPr>
            <a:lvl9pPr marL="3657600" marR="0" lvl="8" indent="0" algn="ctr" rtl="0">
              <a:spcBef>
                <a:spcPts val="400"/>
              </a:spcBef>
              <a:spcAft>
                <a:spcPts val="0"/>
              </a:spcAft>
              <a:buClr>
                <a:schemeClr val="dk1"/>
              </a:buClr>
              <a:buFont typeface="Times New Roman"/>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20" name="Shape 20"/>
          <p:cNvSpPr txBox="1">
            <a:spLocks noGrp="1"/>
          </p:cNvSpPr>
          <p:nvPr>
            <p:ph type="body" idx="1"/>
          </p:nvPr>
        </p:nvSpPr>
        <p:spPr>
          <a:xfrm rot="5400000">
            <a:off x="3352801" y="203200"/>
            <a:ext cx="5486399" cy="10363198"/>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Times New Roman"/>
              <a:buChar char="•"/>
              <a:defRPr/>
            </a:lvl1pPr>
            <a:lvl2pPr marL="742950" lvl="1" indent="-107950" algn="l" rtl="0">
              <a:spcBef>
                <a:spcPts val="560"/>
              </a:spcBef>
              <a:spcAft>
                <a:spcPts val="0"/>
              </a:spcAft>
              <a:buClr>
                <a:schemeClr val="dk1"/>
              </a:buClr>
              <a:buFont typeface="Times New Roman"/>
              <a:buChar char="–"/>
              <a:defRPr/>
            </a:lvl2pPr>
            <a:lvl3pPr marL="1143000" lvl="2" indent="-76200" algn="l" rtl="0">
              <a:spcBef>
                <a:spcPts val="480"/>
              </a:spcBef>
              <a:spcAft>
                <a:spcPts val="0"/>
              </a:spcAft>
              <a:buClr>
                <a:schemeClr val="dk1"/>
              </a:buClr>
              <a:buFont typeface="Times New Roman"/>
              <a:buChar char="•"/>
              <a:defRPr/>
            </a:lvl3pPr>
            <a:lvl4pPr marL="1600200" lvl="3" indent="-101600" algn="l" rtl="0">
              <a:spcBef>
                <a:spcPts val="400"/>
              </a:spcBef>
              <a:spcAft>
                <a:spcPts val="0"/>
              </a:spcAft>
              <a:buClr>
                <a:schemeClr val="dk1"/>
              </a:buClr>
              <a:buFont typeface="Times New Roman"/>
              <a:buChar char="–"/>
              <a:defRPr/>
            </a:lvl4pPr>
            <a:lvl5pPr marL="2057400" lvl="4" indent="-101600" algn="l" rtl="0">
              <a:spcBef>
                <a:spcPts val="400"/>
              </a:spcBef>
              <a:spcAft>
                <a:spcPts val="0"/>
              </a:spcAft>
              <a:buClr>
                <a:schemeClr val="dk1"/>
              </a:buClr>
              <a:buFont typeface="Times New Roman"/>
              <a:buChar char="»"/>
              <a:defRPr/>
            </a:lvl5pPr>
            <a:lvl6pPr marL="2514600" lvl="5" indent="-101600" algn="l" rtl="0">
              <a:spcBef>
                <a:spcPts val="400"/>
              </a:spcBef>
              <a:spcAft>
                <a:spcPts val="0"/>
              </a:spcAft>
              <a:buClr>
                <a:schemeClr val="dk1"/>
              </a:buClr>
              <a:buFont typeface="Times New Roman"/>
              <a:buChar char="»"/>
              <a:defRPr/>
            </a:lvl6pPr>
            <a:lvl7pPr marL="2971800" lvl="6" indent="-101600" algn="l" rtl="0">
              <a:spcBef>
                <a:spcPts val="400"/>
              </a:spcBef>
              <a:spcAft>
                <a:spcPts val="0"/>
              </a:spcAft>
              <a:buClr>
                <a:schemeClr val="dk1"/>
              </a:buClr>
              <a:buFont typeface="Times New Roman"/>
              <a:buChar char="»"/>
              <a:defRPr/>
            </a:lvl7pPr>
            <a:lvl8pPr marL="3429000" lvl="7" indent="-101600" algn="l" rtl="0">
              <a:spcBef>
                <a:spcPts val="400"/>
              </a:spcBef>
              <a:spcAft>
                <a:spcPts val="0"/>
              </a:spcAft>
              <a:buClr>
                <a:schemeClr val="dk1"/>
              </a:buClr>
              <a:buFont typeface="Times New Roman"/>
              <a:buChar char="»"/>
              <a:defRPr/>
            </a:lvl8pPr>
            <a:lvl9pPr marL="3886200" lvl="8" indent="-101600" algn="l" rtl="0">
              <a:spcBef>
                <a:spcPts val="400"/>
              </a:spcBef>
              <a:spcAft>
                <a:spcPts val="0"/>
              </a:spcAft>
              <a:buClr>
                <a:schemeClr val="dk1"/>
              </a:buClr>
              <a:buFont typeface="Times New Roman"/>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390421" y="6400801"/>
            <a:ext cx="7315200" cy="75564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 name="Shape 23"/>
          <p:cNvSpPr>
            <a:spLocks noGrp="1"/>
          </p:cNvSpPr>
          <p:nvPr>
            <p:ph type="pic" idx="2"/>
          </p:nvPr>
        </p:nvSpPr>
        <p:spPr>
          <a:xfrm>
            <a:off x="2390421" y="817563"/>
            <a:ext cx="7315200" cy="5486399"/>
          </a:xfrm>
          <a:prstGeom prst="rect">
            <a:avLst/>
          </a:prstGeom>
          <a:noFill/>
          <a:ln>
            <a:noFill/>
          </a:ln>
        </p:spPr>
      </p:sp>
      <p:sp>
        <p:nvSpPr>
          <p:cNvPr id="24" name="Shape 24"/>
          <p:cNvSpPr txBox="1">
            <a:spLocks noGrp="1"/>
          </p:cNvSpPr>
          <p:nvPr>
            <p:ph type="body" idx="1"/>
          </p:nvPr>
        </p:nvSpPr>
        <p:spPr>
          <a:xfrm>
            <a:off x="2390421" y="7156450"/>
            <a:ext cx="7315200" cy="1073150"/>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09601" y="363537"/>
            <a:ext cx="4010377" cy="15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7" name="Shape 27"/>
          <p:cNvSpPr txBox="1">
            <a:spLocks noGrp="1"/>
          </p:cNvSpPr>
          <p:nvPr>
            <p:ph type="body" idx="1"/>
          </p:nvPr>
        </p:nvSpPr>
        <p:spPr>
          <a:xfrm>
            <a:off x="4766735" y="363537"/>
            <a:ext cx="6815664" cy="780415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8" name="Shape 28"/>
          <p:cNvSpPr txBox="1">
            <a:spLocks noGrp="1"/>
          </p:cNvSpPr>
          <p:nvPr>
            <p:ph type="body" idx="2"/>
          </p:nvPr>
        </p:nvSpPr>
        <p:spPr>
          <a:xfrm>
            <a:off x="609601" y="1912939"/>
            <a:ext cx="4010377" cy="6254749"/>
          </a:xfrm>
          <a:prstGeom prst="rect">
            <a:avLst/>
          </a:prstGeom>
          <a:noFill/>
          <a:ln>
            <a:noFill/>
          </a:ln>
        </p:spPr>
        <p:txBody>
          <a:bodyPr lIns="91425" tIns="91425" rIns="91425" bIns="91425" anchor="t"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1" y="366712"/>
            <a:ext cx="10972798" cy="1524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4" name="Shape 34"/>
          <p:cNvSpPr txBox="1">
            <a:spLocks noGrp="1"/>
          </p:cNvSpPr>
          <p:nvPr>
            <p:ph type="body" idx="1"/>
          </p:nvPr>
        </p:nvSpPr>
        <p:spPr>
          <a:xfrm>
            <a:off x="609601"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5" name="Shape 35"/>
          <p:cNvSpPr txBox="1">
            <a:spLocks noGrp="1"/>
          </p:cNvSpPr>
          <p:nvPr>
            <p:ph type="body" idx="2"/>
          </p:nvPr>
        </p:nvSpPr>
        <p:spPr>
          <a:xfrm>
            <a:off x="609601"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36"/>
          <p:cNvSpPr txBox="1">
            <a:spLocks noGrp="1"/>
          </p:cNvSpPr>
          <p:nvPr>
            <p:ph type="body" idx="3"/>
          </p:nvPr>
        </p:nvSpPr>
        <p:spPr>
          <a:xfrm>
            <a:off x="6194778" y="2046288"/>
            <a:ext cx="5387621" cy="854074"/>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
        <p:nvSpPr>
          <p:cNvPr id="37" name="Shape 37"/>
          <p:cNvSpPr txBox="1">
            <a:spLocks noGrp="1"/>
          </p:cNvSpPr>
          <p:nvPr>
            <p:ph type="body" idx="4"/>
          </p:nvPr>
        </p:nvSpPr>
        <p:spPr>
          <a:xfrm>
            <a:off x="6194778" y="2900363"/>
            <a:ext cx="5387621" cy="526732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dirty="0"/>
          </a:p>
        </p:txBody>
      </p:sp>
      <p:sp>
        <p:nvSpPr>
          <p:cNvPr id="40" name="Shape 40"/>
          <p:cNvSpPr txBox="1">
            <a:spLocks noGrp="1"/>
          </p:cNvSpPr>
          <p:nvPr>
            <p:ph type="body" idx="1"/>
          </p:nvPr>
        </p:nvSpPr>
        <p:spPr>
          <a:xfrm>
            <a:off x="914400"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1" name="Shape 41"/>
          <p:cNvSpPr txBox="1">
            <a:spLocks noGrp="1"/>
          </p:cNvSpPr>
          <p:nvPr>
            <p:ph type="body" idx="2"/>
          </p:nvPr>
        </p:nvSpPr>
        <p:spPr>
          <a:xfrm>
            <a:off x="6231467" y="2641601"/>
            <a:ext cx="5046133" cy="54863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62378" y="5875338"/>
            <a:ext cx="10363198" cy="18160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4" name="Shape 44"/>
          <p:cNvSpPr txBox="1">
            <a:spLocks noGrp="1"/>
          </p:cNvSpPr>
          <p:nvPr>
            <p:ph type="body" idx="1"/>
          </p:nvPr>
        </p:nvSpPr>
        <p:spPr>
          <a:xfrm>
            <a:off x="962378" y="3875087"/>
            <a:ext cx="10363198" cy="2000250"/>
          </a:xfrm>
          <a:prstGeom prst="rect">
            <a:avLst/>
          </a:prstGeom>
          <a:noFill/>
          <a:ln>
            <a:noFill/>
          </a:ln>
        </p:spPr>
        <p:txBody>
          <a:bodyPr lIns="91425" tIns="91425" rIns="91425" bIns="91425" anchor="b" anchorCtr="0"/>
          <a:lstStyle>
            <a:lvl1pPr marL="0" lvl="0" indent="0" rtl="0">
              <a:spcBef>
                <a:spcPts val="0"/>
              </a:spcBef>
              <a:buFont typeface="Times New Roman"/>
              <a:buNone/>
              <a:defRPr/>
            </a:lvl1pPr>
            <a:lvl2pPr marL="457200" lvl="1" indent="0" rtl="0">
              <a:spcBef>
                <a:spcPts val="0"/>
              </a:spcBef>
              <a:buFont typeface="Times New Roman"/>
              <a:buNone/>
              <a:defRPr/>
            </a:lvl2pPr>
            <a:lvl3pPr marL="914400" lvl="2" indent="0" rtl="0">
              <a:spcBef>
                <a:spcPts val="0"/>
              </a:spcBef>
              <a:buFont typeface="Times New Roman"/>
              <a:buNone/>
              <a:defRPr/>
            </a:lvl3pPr>
            <a:lvl4pPr marL="1371600" lvl="3" indent="0" rtl="0">
              <a:spcBef>
                <a:spcPts val="0"/>
              </a:spcBef>
              <a:buFont typeface="Times New Roman"/>
              <a:buNone/>
              <a:defRPr/>
            </a:lvl4pPr>
            <a:lvl5pPr marL="1828800" lvl="4" indent="0" rtl="0">
              <a:spcBef>
                <a:spcPts val="0"/>
              </a:spcBef>
              <a:buFont typeface="Times New Roman"/>
              <a:buNone/>
              <a:defRPr/>
            </a:lvl5pPr>
            <a:lvl6pPr marL="2286000" lvl="5" indent="0" rtl="0">
              <a:spcBef>
                <a:spcPts val="0"/>
              </a:spcBef>
              <a:buFont typeface="Times New Roman"/>
              <a:buNone/>
              <a:defRPr/>
            </a:lvl6pPr>
            <a:lvl7pPr marL="2743200" lvl="6" indent="0" rtl="0">
              <a:spcBef>
                <a:spcPts val="0"/>
              </a:spcBef>
              <a:buFont typeface="Times New Roman"/>
              <a:buNone/>
              <a:defRPr/>
            </a:lvl7pPr>
            <a:lvl8pPr marL="3200400" lvl="7" indent="0" rtl="0">
              <a:spcBef>
                <a:spcPts val="0"/>
              </a:spcBef>
              <a:buFont typeface="Times New Roman"/>
              <a:buNone/>
              <a:defRPr/>
            </a:lvl8pPr>
            <a:lvl9pPr marL="3657600" lvl="8" indent="0" rtl="0">
              <a:spcBef>
                <a:spcPts val="0"/>
              </a:spcBef>
              <a:buFont typeface="Times New Roman"/>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914401" y="812800"/>
            <a:ext cx="10363198" cy="1524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11" name="Shape 11"/>
          <p:cNvSpPr txBox="1">
            <a:spLocks noGrp="1"/>
          </p:cNvSpPr>
          <p:nvPr>
            <p:ph type="body" idx="1"/>
          </p:nvPr>
        </p:nvSpPr>
        <p:spPr>
          <a:xfrm>
            <a:off x="914401" y="2641601"/>
            <a:ext cx="10363198"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Times New Roman"/>
              <a:buChar char="•"/>
              <a:defRPr/>
            </a:lvl1pPr>
            <a:lvl2pPr marL="742950" marR="0" lvl="1" indent="-107950" algn="l" rtl="0">
              <a:spcBef>
                <a:spcPts val="560"/>
              </a:spcBef>
              <a:spcAft>
                <a:spcPts val="0"/>
              </a:spcAft>
              <a:buClr>
                <a:schemeClr val="dk1"/>
              </a:buClr>
              <a:buFont typeface="Times New Roman"/>
              <a:buChar char="–"/>
              <a:defRPr/>
            </a:lvl2pPr>
            <a:lvl3pPr marL="1143000" marR="0" lvl="2" indent="-76200" algn="l" rtl="0">
              <a:spcBef>
                <a:spcPts val="480"/>
              </a:spcBef>
              <a:spcAft>
                <a:spcPts val="0"/>
              </a:spcAft>
              <a:buClr>
                <a:schemeClr val="dk1"/>
              </a:buClr>
              <a:buFont typeface="Times New Roman"/>
              <a:buChar char="•"/>
              <a:defRPr/>
            </a:lvl3pPr>
            <a:lvl4pPr marL="1600200" marR="0" lvl="3" indent="-101600" algn="l" rtl="0">
              <a:spcBef>
                <a:spcPts val="400"/>
              </a:spcBef>
              <a:spcAft>
                <a:spcPts val="0"/>
              </a:spcAft>
              <a:buClr>
                <a:schemeClr val="dk1"/>
              </a:buClr>
              <a:buFont typeface="Times New Roman"/>
              <a:buChar char="–"/>
              <a:defRPr/>
            </a:lvl4pPr>
            <a:lvl5pPr marL="2057400" marR="0" lvl="4" indent="-101600" algn="l" rtl="0">
              <a:spcBef>
                <a:spcPts val="400"/>
              </a:spcBef>
              <a:spcAft>
                <a:spcPts val="0"/>
              </a:spcAft>
              <a:buClr>
                <a:schemeClr val="dk1"/>
              </a:buClr>
              <a:buFont typeface="Times New Roman"/>
              <a:buChar char="»"/>
              <a:defRPr/>
            </a:lvl5pPr>
            <a:lvl6pPr marL="2514600" marR="0" lvl="5" indent="-101600" algn="l" rtl="0">
              <a:spcBef>
                <a:spcPts val="400"/>
              </a:spcBef>
              <a:spcAft>
                <a:spcPts val="0"/>
              </a:spcAft>
              <a:buClr>
                <a:schemeClr val="dk1"/>
              </a:buClr>
              <a:buFont typeface="Times New Roman"/>
              <a:buChar char="»"/>
              <a:defRPr/>
            </a:lvl6pPr>
            <a:lvl7pPr marL="2971800" marR="0" lvl="6" indent="-101600" algn="l" rtl="0">
              <a:spcBef>
                <a:spcPts val="400"/>
              </a:spcBef>
              <a:spcAft>
                <a:spcPts val="0"/>
              </a:spcAft>
              <a:buClr>
                <a:schemeClr val="dk1"/>
              </a:buClr>
              <a:buFont typeface="Times New Roman"/>
              <a:buChar char="»"/>
              <a:defRPr/>
            </a:lvl7pPr>
            <a:lvl8pPr marL="3429000" marR="0" lvl="7" indent="-101600" algn="l" rtl="0">
              <a:spcBef>
                <a:spcPts val="400"/>
              </a:spcBef>
              <a:spcAft>
                <a:spcPts val="0"/>
              </a:spcAft>
              <a:buClr>
                <a:schemeClr val="dk1"/>
              </a:buClr>
              <a:buFont typeface="Times New Roman"/>
              <a:buChar char="»"/>
              <a:defRPr/>
            </a:lvl8pPr>
            <a:lvl9pPr marL="3886200" marR="0" lvl="8" indent="-101600" algn="l" rtl="0">
              <a:spcBef>
                <a:spcPts val="400"/>
              </a:spcBef>
              <a:spcAft>
                <a:spcPts val="0"/>
              </a:spcAft>
              <a:buClr>
                <a:schemeClr val="dk1"/>
              </a:buClr>
              <a:buFont typeface="Times New Roman"/>
              <a:buChar char="»"/>
              <a:defRPr/>
            </a:lvl9pPr>
          </a:lstStyle>
          <a:p>
            <a:endParaRPr dirty="0"/>
          </a:p>
        </p:txBody>
      </p:sp>
      <p:sp>
        <p:nvSpPr>
          <p:cNvPr id="12" name="Shape 12"/>
          <p:cNvSpPr txBox="1">
            <a:spLocks noGrp="1"/>
          </p:cNvSpPr>
          <p:nvPr>
            <p:ph type="dt" idx="10"/>
          </p:nvPr>
        </p:nvSpPr>
        <p:spPr>
          <a:xfrm>
            <a:off x="914401" y="8331201"/>
            <a:ext cx="2539998"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3" name="Shape 13"/>
          <p:cNvSpPr txBox="1">
            <a:spLocks noGrp="1"/>
          </p:cNvSpPr>
          <p:nvPr>
            <p:ph type="ftr" idx="11"/>
          </p:nvPr>
        </p:nvSpPr>
        <p:spPr>
          <a:xfrm>
            <a:off x="4165600" y="8331201"/>
            <a:ext cx="3860800" cy="609599"/>
          </a:xfrm>
          <a:prstGeom prst="rect">
            <a:avLst/>
          </a:prstGeom>
          <a:noFill/>
          <a:ln>
            <a:noFill/>
          </a:ln>
        </p:spPr>
        <p:txBody>
          <a:bodyPr lIns="91425" tIns="91425" rIns="91425" bIns="91425" anchor="t" anchorCtr="0"/>
          <a:lstStyle>
            <a:lvl1pPr marL="0" marR="0" lvl="0" indent="0" algn="l" rtl="0">
              <a:spcBef>
                <a:spcPts val="0"/>
              </a:spcBef>
              <a:defRPr>
                <a:latin typeface="Candara" panose="020E0502030303020204" pitchFamily="34" charset="0"/>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lang="en-US" dirty="0"/>
          </a:p>
        </p:txBody>
      </p:sp>
      <p:sp>
        <p:nvSpPr>
          <p:cNvPr id="14" name="Shape 14"/>
          <p:cNvSpPr txBox="1">
            <a:spLocks noGrp="1"/>
          </p:cNvSpPr>
          <p:nvPr>
            <p:ph type="sldNum" idx="12"/>
          </p:nvPr>
        </p:nvSpPr>
        <p:spPr>
          <a:xfrm>
            <a:off x="8737601" y="8331201"/>
            <a:ext cx="2539998" cy="609599"/>
          </a:xfrm>
          <a:prstGeom prst="rect">
            <a:avLst/>
          </a:prstGeom>
          <a:noFill/>
          <a:ln>
            <a:noFill/>
          </a:ln>
        </p:spPr>
        <p:txBody>
          <a:bodyPr lIns="91425" tIns="91425" rIns="91425" bIns="91425" anchor="t" anchorCtr="0">
            <a:noAutofit/>
          </a:bodyPr>
          <a:lstStyle/>
          <a:p>
            <a:pPr algn="r"/>
            <a:endParaRPr lang="en-US" smtClean="0">
              <a:latin typeface="Candara" panose="020E0502030303020204" pitchFamily="34" charset="0"/>
            </a:endParaRPr>
          </a:p>
          <a:p>
            <a:pPr marL="457200" lvl="1"/>
            <a:endParaRPr lang="en-US" smtClean="0">
              <a:latin typeface="Candara" panose="020E0502030303020204" pitchFamily="34" charset="0"/>
            </a:endParaRPr>
          </a:p>
          <a:p>
            <a:pPr marL="914400" lvl="2"/>
            <a:endParaRPr lang="en-US" smtClean="0">
              <a:latin typeface="Candara" panose="020E0502030303020204" pitchFamily="34" charset="0"/>
            </a:endParaRPr>
          </a:p>
          <a:p>
            <a:pPr marL="1371600" lvl="3"/>
            <a:endParaRPr lang="en-US" smtClean="0">
              <a:latin typeface="Candara" panose="020E0502030303020204" pitchFamily="34" charset="0"/>
            </a:endParaRPr>
          </a:p>
          <a:p>
            <a:pPr marL="1828800" lvl="4"/>
            <a:endParaRPr lang="en-US" smtClean="0">
              <a:latin typeface="Candara" panose="020E0502030303020204" pitchFamily="34" charset="0"/>
            </a:endParaRPr>
          </a:p>
          <a:p>
            <a:pPr marL="2286000" lvl="5"/>
            <a:endParaRPr lang="en-US" smtClean="0">
              <a:latin typeface="Candara" panose="020E0502030303020204" pitchFamily="34" charset="0"/>
            </a:endParaRPr>
          </a:p>
          <a:p>
            <a:pPr marL="2743200" lvl="6"/>
            <a:endParaRPr lang="en-US" smtClean="0">
              <a:latin typeface="Candara" panose="020E0502030303020204" pitchFamily="34" charset="0"/>
            </a:endParaRPr>
          </a:p>
          <a:p>
            <a:pPr marL="3200400" lvl="7"/>
            <a:endParaRPr lang="en-US" smtClean="0">
              <a:latin typeface="Candara" panose="020E0502030303020204" pitchFamily="34" charset="0"/>
            </a:endParaRPr>
          </a:p>
          <a:p>
            <a:pPr marL="3657600" lvl="8"/>
            <a:endParaRPr lang="en-US" dirty="0">
              <a:latin typeface="Candara" panose="020E050203030302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8" name="Shape 295"/>
          <p:cNvPicPr preferRelativeResize="0"/>
          <p:nvPr/>
        </p:nvPicPr>
        <p:blipFill rotWithShape="1">
          <a:blip r:embed="rId3">
            <a:alphaModFix/>
          </a:blip>
          <a:srcRect b="18250"/>
          <a:stretch/>
        </p:blipFill>
        <p:spPr>
          <a:xfrm>
            <a:off x="3863340" y="2275695"/>
            <a:ext cx="6987229" cy="5382405"/>
          </a:xfrm>
          <a:prstGeom prst="rect">
            <a:avLst/>
          </a:prstGeom>
          <a:noFill/>
          <a:ln>
            <a:noFill/>
          </a:ln>
        </p:spPr>
      </p:pic>
      <p:sp>
        <p:nvSpPr>
          <p:cNvPr id="57" name="Shape 57"/>
          <p:cNvSpPr txBox="1"/>
          <p:nvPr/>
        </p:nvSpPr>
        <p:spPr>
          <a:xfrm>
            <a:off x="340658" y="1258371"/>
            <a:ext cx="3334872" cy="803512"/>
          </a:xfrm>
          <a:prstGeom prst="rect">
            <a:avLst/>
          </a:prstGeom>
          <a:noFill/>
          <a:ln>
            <a:noFill/>
          </a:ln>
        </p:spPr>
        <p:txBody>
          <a:bodyPr lIns="91425" tIns="45700" rIns="91425" bIns="45700" anchor="t" anchorCtr="0">
            <a:noAutofit/>
          </a:bodyPr>
          <a:lstStyle/>
          <a:p>
            <a:pPr algn="ctr">
              <a:lnSpc>
                <a:spcPct val="120000"/>
              </a:lnSpc>
              <a:buClr>
                <a:schemeClr val="dk1"/>
              </a:buClr>
              <a:buSzPct val="25000"/>
            </a:pPr>
            <a:r>
              <a:rPr lang="en-US" sz="3600" b="1" dirty="0" smtClean="0">
                <a:solidFill>
                  <a:srgbClr val="C00000"/>
                </a:solidFill>
                <a:latin typeface="Candara" panose="020E0502030303020204" pitchFamily="34" charset="0"/>
              </a:rPr>
              <a:t>Chapter 5</a:t>
            </a:r>
            <a:endParaRPr lang="en-US" sz="2000" b="1" dirty="0">
              <a:solidFill>
                <a:srgbClr val="C00000"/>
              </a:solidFill>
              <a:latin typeface="Candara" panose="020E0502030303020204" pitchFamily="34" charset="0"/>
            </a:endParaRPr>
          </a:p>
        </p:txBody>
      </p:sp>
      <p:cxnSp>
        <p:nvCxnSpPr>
          <p:cNvPr id="59" name="Shape 5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60" name="Shape 6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9" name="Shape 57"/>
          <p:cNvSpPr txBox="1"/>
          <p:nvPr/>
        </p:nvSpPr>
        <p:spPr>
          <a:xfrm>
            <a:off x="788894" y="3693459"/>
            <a:ext cx="10416988" cy="3621741"/>
          </a:xfrm>
          <a:prstGeom prst="rect">
            <a:avLst/>
          </a:prstGeom>
          <a:noFill/>
          <a:ln>
            <a:noFill/>
          </a:ln>
        </p:spPr>
        <p:txBody>
          <a:bodyPr lIns="91425" tIns="45700" rIns="91425" bIns="45700" anchor="t" anchorCtr="0">
            <a:noAutofit/>
          </a:bodyPr>
          <a:lstStyle/>
          <a:p>
            <a:pPr algn="ctr">
              <a:lnSpc>
                <a:spcPct val="120000"/>
              </a:lnSpc>
              <a:buClr>
                <a:schemeClr val="dk1"/>
              </a:buClr>
              <a:buSzPct val="25000"/>
            </a:pPr>
            <a:r>
              <a:rPr lang="en-US" sz="4400" b="1" dirty="0" smtClean="0">
                <a:solidFill>
                  <a:srgbClr val="002060"/>
                </a:solidFill>
                <a:effectLst>
                  <a:outerShdw blurRad="38100" dist="38100" dir="2700000" algn="tl">
                    <a:srgbClr val="000000">
                      <a:alpha val="43137"/>
                    </a:srgbClr>
                  </a:outerShdw>
                </a:effectLst>
                <a:latin typeface="Candara" panose="020E0502030303020204" pitchFamily="34" charset="0"/>
              </a:rPr>
              <a:t>SNMPv1 Network Management:</a:t>
            </a:r>
          </a:p>
          <a:p>
            <a:pPr algn="ctr">
              <a:lnSpc>
                <a:spcPct val="120000"/>
              </a:lnSpc>
              <a:buClr>
                <a:schemeClr val="dk1"/>
              </a:buClr>
              <a:buSzPct val="25000"/>
            </a:pPr>
            <a:r>
              <a:rPr lang="en-US" sz="4400" b="1" dirty="0" smtClean="0">
                <a:solidFill>
                  <a:srgbClr val="002060"/>
                </a:solidFill>
                <a:effectLst>
                  <a:outerShdw blurRad="38100" dist="38100" dir="2700000" algn="tl">
                    <a:srgbClr val="000000">
                      <a:alpha val="43137"/>
                    </a:srgbClr>
                  </a:outerShdw>
                </a:effectLst>
                <a:latin typeface="Candara" panose="020E0502030303020204" pitchFamily="34" charset="0"/>
              </a:rPr>
              <a:t> </a:t>
            </a:r>
            <a:r>
              <a:rPr lang="en-US" sz="4000" b="1" dirty="0">
                <a:solidFill>
                  <a:srgbClr val="0070C0"/>
                </a:solidFill>
                <a:effectLst>
                  <a:outerShdw blurRad="38100" dist="38100" dir="2700000" algn="tl">
                    <a:srgbClr val="000000">
                      <a:alpha val="43137"/>
                    </a:srgbClr>
                  </a:outerShdw>
                </a:effectLst>
                <a:latin typeface="Century" panose="02040604050505020304" pitchFamily="18" charset="0"/>
              </a:rPr>
              <a:t>Communication and Functional Models</a:t>
            </a:r>
          </a:p>
        </p:txBody>
      </p:sp>
      <p:sp>
        <p:nvSpPr>
          <p:cNvPr id="10" name="Shape 57"/>
          <p:cNvSpPr txBox="1"/>
          <p:nvPr/>
        </p:nvSpPr>
        <p:spPr>
          <a:xfrm>
            <a:off x="340658" y="1860124"/>
            <a:ext cx="3334872" cy="803512"/>
          </a:xfrm>
          <a:prstGeom prst="rect">
            <a:avLst/>
          </a:prstGeom>
          <a:noFill/>
          <a:ln>
            <a:noFill/>
          </a:ln>
        </p:spPr>
        <p:txBody>
          <a:bodyPr lIns="91425" tIns="45700" rIns="91425" bIns="45700" anchor="t" anchorCtr="0">
            <a:noAutofit/>
          </a:bodyPr>
          <a:lstStyle/>
          <a:p>
            <a:pPr algn="ctr">
              <a:lnSpc>
                <a:spcPct val="120000"/>
              </a:lnSpc>
              <a:buClr>
                <a:schemeClr val="dk1"/>
              </a:buClr>
              <a:buSzPct val="25000"/>
            </a:pPr>
            <a:r>
              <a:rPr lang="en-US" sz="3600" b="1" dirty="0" smtClean="0">
                <a:solidFill>
                  <a:schemeClr val="tx1"/>
                </a:solidFill>
                <a:latin typeface="Candara" panose="020E0502030303020204" pitchFamily="34" charset="0"/>
              </a:rPr>
              <a:t>Week 4</a:t>
            </a:r>
            <a:endParaRPr lang="en-US" sz="2000" b="1" dirty="0">
              <a:solidFill>
                <a:schemeClr val="tx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cxnSp>
        <p:nvCxnSpPr>
          <p:cNvPr id="167" name="Shape 167"/>
          <p:cNvCxnSpPr/>
          <p:nvPr/>
        </p:nvCxnSpPr>
        <p:spPr>
          <a:xfrm>
            <a:off x="545149" y="6269886"/>
            <a:ext cx="5638800" cy="0"/>
          </a:xfrm>
          <a:prstGeom prst="straightConnector1">
            <a:avLst/>
          </a:prstGeom>
          <a:noFill/>
          <a:ln w="12700" cap="rnd" cmpd="sng">
            <a:solidFill>
              <a:schemeClr val="dk1"/>
            </a:solidFill>
            <a:prstDash val="solid"/>
            <a:miter/>
            <a:headEnd type="none" w="med" len="med"/>
            <a:tailEnd type="none" w="med" len="med"/>
          </a:ln>
        </p:spPr>
      </p:cxnSp>
      <p:sp>
        <p:nvSpPr>
          <p:cNvPr id="169" name="Shape 16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70" name="Shape 170"/>
          <p:cNvSpPr txBox="1"/>
          <p:nvPr/>
        </p:nvSpPr>
        <p:spPr>
          <a:xfrm>
            <a:off x="468950" y="6346086"/>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171" name="Shape 17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600" b="1" dirty="0">
                <a:solidFill>
                  <a:srgbClr val="0070C0"/>
                </a:solidFill>
                <a:latin typeface="Candara" panose="020E0502030303020204" pitchFamily="34" charset="0"/>
              </a:rPr>
              <a:t>Access Policy</a:t>
            </a:r>
          </a:p>
        </p:txBody>
      </p:sp>
      <p:pic>
        <p:nvPicPr>
          <p:cNvPr id="172" name="Shape 172"/>
          <p:cNvPicPr preferRelativeResize="0"/>
          <p:nvPr/>
        </p:nvPicPr>
        <p:blipFill rotWithShape="1">
          <a:blip r:embed="rId3">
            <a:alphaModFix/>
          </a:blip>
          <a:srcRect/>
          <a:stretch/>
        </p:blipFill>
        <p:spPr>
          <a:xfrm>
            <a:off x="1942749" y="1041400"/>
            <a:ext cx="7750679" cy="4126790"/>
          </a:xfrm>
          <a:prstGeom prst="rect">
            <a:avLst/>
          </a:prstGeom>
          <a:noFill/>
          <a:ln>
            <a:noFill/>
          </a:ln>
        </p:spPr>
      </p:pic>
      <p:sp>
        <p:nvSpPr>
          <p:cNvPr id="173" name="Shape 173"/>
          <p:cNvSpPr txBox="1"/>
          <p:nvPr/>
        </p:nvSpPr>
        <p:spPr>
          <a:xfrm>
            <a:off x="1117599" y="6911011"/>
            <a:ext cx="10735629" cy="2012856"/>
          </a:xfrm>
          <a:prstGeom prst="rect">
            <a:avLst/>
          </a:prstGeom>
          <a:noFill/>
          <a:ln>
            <a:noFill/>
          </a:ln>
        </p:spPr>
        <p:txBody>
          <a:bodyPr lIns="91425" tIns="45700" rIns="91425" bIns="45700" anchor="t" anchorCtr="0">
            <a:noAutofit/>
          </a:bodyPr>
          <a:lstStyle/>
          <a:p>
            <a:pPr marL="285750" indent="-285750">
              <a:lnSpc>
                <a:spcPct val="150000"/>
              </a:lnSpc>
              <a:buClr>
                <a:schemeClr val="dk1"/>
              </a:buClr>
              <a:buSzPct val="100000"/>
              <a:buFont typeface="Wingdings" panose="05000000000000000000" pitchFamily="2" charset="2"/>
              <a:buChar char="§"/>
            </a:pPr>
            <a:r>
              <a:rPr lang="en-US" sz="1800" b="1" dirty="0">
                <a:solidFill>
                  <a:schemeClr val="dk1"/>
                </a:solidFill>
                <a:latin typeface="Candara" panose="020E0502030303020204" pitchFamily="34" charset="0"/>
              </a:rPr>
              <a:t> </a:t>
            </a:r>
            <a:r>
              <a:rPr lang="en-US" sz="1800" b="1" dirty="0">
                <a:solidFill>
                  <a:srgbClr val="002060"/>
                </a:solidFill>
                <a:latin typeface="Candara" panose="020E0502030303020204" pitchFamily="34" charset="0"/>
              </a:rPr>
              <a:t>Manager manages Community 1 and 2 </a:t>
            </a:r>
            <a:r>
              <a:rPr lang="en-US" sz="1800" b="1" dirty="0" smtClean="0">
                <a:solidFill>
                  <a:srgbClr val="002060"/>
                </a:solidFill>
                <a:latin typeface="Candara" panose="020E0502030303020204" pitchFamily="34" charset="0"/>
              </a:rPr>
              <a:t>network components </a:t>
            </a:r>
            <a:r>
              <a:rPr lang="en-US" sz="1800" b="1" dirty="0">
                <a:solidFill>
                  <a:srgbClr val="002060"/>
                </a:solidFill>
                <a:latin typeface="Candara" panose="020E0502030303020204" pitchFamily="34" charset="0"/>
              </a:rPr>
              <a:t>via Agents 1 and 2</a:t>
            </a:r>
          </a:p>
          <a:p>
            <a:pPr marL="285750" indent="-285750">
              <a:lnSpc>
                <a:spcPct val="150000"/>
              </a:lnSpc>
              <a:buClr>
                <a:schemeClr val="dk1"/>
              </a:buClr>
              <a:buSzPct val="100000"/>
              <a:buFont typeface="Wingdings" panose="05000000000000000000" pitchFamily="2" charset="2"/>
              <a:buChar char="§"/>
            </a:pPr>
            <a:r>
              <a:rPr lang="en-US" sz="1800" b="1" dirty="0">
                <a:solidFill>
                  <a:schemeClr val="dk1"/>
                </a:solidFill>
                <a:latin typeface="Candara" panose="020E0502030303020204" pitchFamily="34" charset="0"/>
              </a:rPr>
              <a:t> </a:t>
            </a:r>
            <a:r>
              <a:rPr lang="en-US" sz="1800" b="1" dirty="0">
                <a:solidFill>
                  <a:srgbClr val="002060"/>
                </a:solidFill>
                <a:latin typeface="Candara" panose="020E0502030303020204" pitchFamily="34" charset="0"/>
              </a:rPr>
              <a:t>Agent 1 has only view of Community Profile 1</a:t>
            </a:r>
            <a:r>
              <a:rPr lang="en-US" sz="1800" b="1" dirty="0" smtClean="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e.g., Cisco components</a:t>
            </a:r>
          </a:p>
          <a:p>
            <a:pPr marL="285750" indent="-285750">
              <a:lnSpc>
                <a:spcPct val="150000"/>
              </a:lnSpc>
              <a:buClr>
                <a:schemeClr val="dk1"/>
              </a:buClr>
              <a:buSzPct val="100000"/>
              <a:buFont typeface="Wingdings" panose="05000000000000000000" pitchFamily="2" charset="2"/>
              <a:buChar char="§"/>
            </a:pPr>
            <a:r>
              <a:rPr lang="en-US" sz="1800" b="1" dirty="0">
                <a:solidFill>
                  <a:schemeClr val="dk1"/>
                </a:solidFill>
                <a:latin typeface="Candara" panose="020E0502030303020204" pitchFamily="34" charset="0"/>
              </a:rPr>
              <a:t> </a:t>
            </a:r>
            <a:r>
              <a:rPr lang="en-US" sz="1800" b="1" dirty="0">
                <a:solidFill>
                  <a:srgbClr val="002060"/>
                </a:solidFill>
                <a:latin typeface="Candara" panose="020E0502030303020204" pitchFamily="34" charset="0"/>
              </a:rPr>
              <a:t>Agent 2 has only view of Community Profile 2</a:t>
            </a:r>
            <a:r>
              <a:rPr lang="en-US" sz="1800" b="1" dirty="0" smtClean="0">
                <a:solidFill>
                  <a:schemeClr val="dk1"/>
                </a:solidFill>
                <a:latin typeface="Candara" panose="020E0502030303020204" pitchFamily="34" charset="0"/>
              </a:rPr>
              <a:t>,  </a:t>
            </a:r>
            <a:r>
              <a:rPr lang="en-US" sz="1800" b="1" dirty="0">
                <a:solidFill>
                  <a:schemeClr val="dk1"/>
                </a:solidFill>
                <a:latin typeface="Candara" panose="020E0502030303020204" pitchFamily="34" charset="0"/>
              </a:rPr>
              <a:t>e.g., 3Com components</a:t>
            </a:r>
          </a:p>
          <a:p>
            <a:pPr marL="285750" indent="-285750">
              <a:lnSpc>
                <a:spcPct val="150000"/>
              </a:lnSpc>
              <a:buClr>
                <a:schemeClr val="dk1"/>
              </a:buClr>
              <a:buSzPct val="100000"/>
              <a:buFont typeface="Wingdings" panose="05000000000000000000" pitchFamily="2" charset="2"/>
              <a:buChar char="§"/>
            </a:pPr>
            <a:r>
              <a:rPr lang="en-US" sz="1800" b="1" dirty="0">
                <a:solidFill>
                  <a:schemeClr val="dk1"/>
                </a:solidFill>
                <a:latin typeface="Candara" panose="020E0502030303020204" pitchFamily="34" charset="0"/>
              </a:rPr>
              <a:t> Manager has </a:t>
            </a:r>
            <a:r>
              <a:rPr lang="en-US" sz="1800" b="1" dirty="0">
                <a:solidFill>
                  <a:srgbClr val="002060"/>
                </a:solidFill>
                <a:latin typeface="Candara" panose="020E0502030303020204" pitchFamily="34" charset="0"/>
              </a:rPr>
              <a:t>total view</a:t>
            </a:r>
            <a:r>
              <a:rPr lang="en-US" sz="1800" b="1" dirty="0">
                <a:solidFill>
                  <a:schemeClr val="dk1"/>
                </a:solidFill>
                <a:latin typeface="Candara" panose="020E0502030303020204" pitchFamily="34" charset="0"/>
              </a:rPr>
              <a:t> of both Cisco and </a:t>
            </a:r>
            <a:r>
              <a:rPr lang="en-US" sz="1800" b="1" dirty="0" smtClean="0">
                <a:solidFill>
                  <a:schemeClr val="dk1"/>
                </a:solidFill>
                <a:latin typeface="Candara" panose="020E0502030303020204" pitchFamily="34" charset="0"/>
              </a:rPr>
              <a:t>3Com components</a:t>
            </a:r>
            <a:endParaRPr lang="en-US" sz="1800" b="1" dirty="0">
              <a:solidFill>
                <a:schemeClr val="dk1"/>
              </a:solidFill>
              <a:latin typeface="Candara" panose="020E0502030303020204" pitchFamily="34" charset="0"/>
            </a:endParaRPr>
          </a:p>
        </p:txBody>
      </p:sp>
      <p:cxnSp>
        <p:nvCxnSpPr>
          <p:cNvPr id="176" name="Shape 17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77" name="Shape 17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308263" y="5610787"/>
            <a:ext cx="6112571" cy="400110"/>
          </a:xfrm>
          <a:prstGeom prst="rect">
            <a:avLst/>
          </a:prstGeom>
          <a:noFill/>
        </p:spPr>
        <p:txBody>
          <a:bodyPr wrap="none" rtlCol="0">
            <a:spAutoFit/>
          </a:bodyPr>
          <a:lstStyle/>
          <a:p>
            <a:r>
              <a:rPr lang="en-US" sz="2000" dirty="0">
                <a:solidFill>
                  <a:srgbClr val="0070C0"/>
                </a:solidFill>
                <a:latin typeface="Candara" panose="020E0502030303020204" pitchFamily="34" charset="0"/>
              </a:rPr>
              <a:t>It can be extended to managing non-SNMP community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cxnSp>
        <p:nvCxnSpPr>
          <p:cNvPr id="182" name="Shape 182"/>
          <p:cNvCxnSpPr/>
          <p:nvPr/>
        </p:nvCxnSpPr>
        <p:spPr>
          <a:xfrm>
            <a:off x="3429000" y="70866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183" name="Shape 183"/>
          <p:cNvCxnSpPr/>
          <p:nvPr/>
        </p:nvCxnSpPr>
        <p:spPr>
          <a:xfrm>
            <a:off x="3276600" y="8382000"/>
            <a:ext cx="5638800" cy="0"/>
          </a:xfrm>
          <a:prstGeom prst="straightConnector1">
            <a:avLst/>
          </a:prstGeom>
          <a:noFill/>
          <a:ln w="12700" cap="rnd" cmpd="sng">
            <a:solidFill>
              <a:schemeClr val="dk1"/>
            </a:solidFill>
            <a:prstDash val="solid"/>
            <a:miter/>
            <a:headEnd type="none" w="med" len="med"/>
            <a:tailEnd type="none" w="med" len="med"/>
          </a:ln>
        </p:spPr>
      </p:cxnSp>
      <p:sp>
        <p:nvSpPr>
          <p:cNvPr id="184" name="Shape 18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85" name="Shape 185"/>
          <p:cNvSpPr txBox="1"/>
          <p:nvPr/>
        </p:nvSpPr>
        <p:spPr>
          <a:xfrm>
            <a:off x="3124201" y="7037386"/>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186" name="Shape 186"/>
          <p:cNvSpPr txBox="1"/>
          <p:nvPr/>
        </p:nvSpPr>
        <p:spPr>
          <a:xfrm>
            <a:off x="2667000" y="76998"/>
            <a:ext cx="6858000" cy="523874"/>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Generalized Administrative Model</a:t>
            </a:r>
          </a:p>
        </p:txBody>
      </p:sp>
      <p:pic>
        <p:nvPicPr>
          <p:cNvPr id="187" name="Shape 187"/>
          <p:cNvPicPr preferRelativeResize="0"/>
          <p:nvPr/>
        </p:nvPicPr>
        <p:blipFill rotWithShape="1">
          <a:blip r:embed="rId3">
            <a:alphaModFix/>
          </a:blip>
          <a:srcRect/>
          <a:stretch/>
        </p:blipFill>
        <p:spPr>
          <a:xfrm>
            <a:off x="3589867" y="654813"/>
            <a:ext cx="4377795" cy="6677850"/>
          </a:xfrm>
          <a:prstGeom prst="rect">
            <a:avLst/>
          </a:prstGeom>
          <a:noFill/>
          <a:ln>
            <a:noFill/>
          </a:ln>
        </p:spPr>
      </p:pic>
      <p:sp>
        <p:nvSpPr>
          <p:cNvPr id="188" name="Shape 188"/>
          <p:cNvSpPr txBox="1"/>
          <p:nvPr/>
        </p:nvSpPr>
        <p:spPr>
          <a:xfrm>
            <a:off x="3200401" y="7342186"/>
            <a:ext cx="5943599" cy="923924"/>
          </a:xfrm>
          <a:prstGeom prst="rect">
            <a:avLst/>
          </a:prstGeom>
          <a:noFill/>
          <a:ln>
            <a:noFill/>
          </a:ln>
        </p:spPr>
        <p:txBody>
          <a:bodyPr lIns="91425" tIns="45700" rIns="91425" bIns="45700" anchor="t" anchorCtr="0">
            <a:noAutofit/>
          </a:bodyPr>
          <a:lstStyle/>
          <a:p>
            <a:pPr>
              <a:lnSpc>
                <a:spcPct val="90000"/>
              </a:lnSpc>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dirty="0">
                <a:solidFill>
                  <a:schemeClr val="dk1"/>
                </a:solidFill>
                <a:latin typeface="Candara" panose="020E0502030303020204" pitchFamily="34" charset="0"/>
              </a:rPr>
              <a:t>Manager 1 manages community 1, manager 2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community 2, and manager 3 (</a:t>
            </a:r>
            <a:r>
              <a:rPr lang="en-US" sz="2000" b="1" dirty="0">
                <a:solidFill>
                  <a:srgbClr val="0070C0"/>
                </a:solidFill>
                <a:latin typeface="Candara" panose="020E0502030303020204" pitchFamily="34" charset="0"/>
              </a:rPr>
              <a:t>MoM</a:t>
            </a:r>
            <a:r>
              <a:rPr lang="en-US" sz="2000" dirty="0">
                <a:solidFill>
                  <a:schemeClr val="dk1"/>
                </a:solidFill>
                <a:latin typeface="Candara" panose="020E0502030303020204" pitchFamily="34" charset="0"/>
              </a:rPr>
              <a:t>) both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communities 1 and 2</a:t>
            </a:r>
          </a:p>
        </p:txBody>
      </p:sp>
      <p:sp>
        <p:nvSpPr>
          <p:cNvPr id="189" name="Shape 189"/>
          <p:cNvSpPr txBox="1"/>
          <p:nvPr/>
        </p:nvSpPr>
        <p:spPr>
          <a:xfrm>
            <a:off x="4495800" y="8458200"/>
            <a:ext cx="3300412" cy="457200"/>
          </a:xfrm>
          <a:prstGeom prst="rect">
            <a:avLst/>
          </a:prstGeom>
          <a:noFill/>
          <a:ln>
            <a:noFill/>
          </a:ln>
        </p:spPr>
        <p:txBody>
          <a:bodyPr lIns="91425" tIns="45700" rIns="91425" bIns="45700" anchor="t" anchorCtr="0">
            <a:noAutofit/>
          </a:bodyPr>
          <a:lstStyle/>
          <a:p>
            <a:pPr algn="ctr">
              <a:buClr>
                <a:schemeClr val="dk1"/>
              </a:buClr>
              <a:buSzPct val="25000"/>
            </a:pPr>
            <a:r>
              <a:rPr lang="en-US" sz="1200" dirty="0">
                <a:solidFill>
                  <a:schemeClr val="dk1"/>
                </a:solidFill>
                <a:latin typeface="Candara" panose="020E0502030303020204" pitchFamily="34" charset="0"/>
              </a:rPr>
              <a:t>Network Management: Principles and Practice</a:t>
            </a:r>
          </a:p>
          <a:p>
            <a:pPr algn="ctr">
              <a:buClr>
                <a:schemeClr val="dk1"/>
              </a:buClr>
              <a:buSzPct val="25000"/>
            </a:pPr>
            <a:r>
              <a:rPr lang="en-US" sz="1200" dirty="0">
                <a:solidFill>
                  <a:schemeClr val="dk1"/>
                </a:solidFill>
                <a:latin typeface="Candara" panose="020E0502030303020204" pitchFamily="34" charset="0"/>
              </a:rPr>
              <a:t>©  Mani Subramanian 2010</a:t>
            </a:r>
          </a:p>
        </p:txBody>
      </p:sp>
      <p:sp>
        <p:nvSpPr>
          <p:cNvPr id="190" name="Shape 190"/>
          <p:cNvSpPr txBox="1"/>
          <p:nvPr/>
        </p:nvSpPr>
        <p:spPr>
          <a:xfrm>
            <a:off x="7581901" y="8331201"/>
            <a:ext cx="1428749" cy="609599"/>
          </a:xfrm>
          <a:prstGeom prst="rect">
            <a:avLst/>
          </a:prstGeom>
          <a:noFill/>
          <a:ln>
            <a:noFill/>
          </a:ln>
        </p:spPr>
        <p:txBody>
          <a:bodyPr lIns="91425" tIns="45700" rIns="91425" bIns="45700" anchor="t" anchorCtr="0">
            <a:noAutofit/>
          </a:bodyPr>
          <a:lstStyle/>
          <a:p>
            <a:pPr algn="r">
              <a:buClr>
                <a:schemeClr val="dk1"/>
              </a:buClr>
              <a:buSzPct val="25000"/>
            </a:pPr>
            <a:r>
              <a:rPr lang="en-US">
                <a:solidFill>
                  <a:schemeClr val="dk1"/>
                </a:solidFill>
                <a:latin typeface="Times New Roman"/>
                <a:ea typeface="Times New Roman"/>
                <a:cs typeface="Times New Roman"/>
                <a:sym typeface="Times New Roman"/>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cxnSp>
        <p:nvCxnSpPr>
          <p:cNvPr id="197" name="Shape 197"/>
          <p:cNvCxnSpPr/>
          <p:nvPr/>
        </p:nvCxnSpPr>
        <p:spPr>
          <a:xfrm>
            <a:off x="3276600" y="4800600"/>
            <a:ext cx="5638800" cy="0"/>
          </a:xfrm>
          <a:prstGeom prst="straightConnector1">
            <a:avLst/>
          </a:prstGeom>
          <a:noFill/>
          <a:ln w="12700" cap="rnd" cmpd="sng">
            <a:solidFill>
              <a:schemeClr val="dk1"/>
            </a:solidFill>
            <a:prstDash val="solid"/>
            <a:miter/>
            <a:headEnd type="none" w="med" len="med"/>
            <a:tailEnd type="none" w="med" len="med"/>
          </a:ln>
        </p:spPr>
      </p:cxnSp>
      <p:sp>
        <p:nvSpPr>
          <p:cNvPr id="199" name="Shape 19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00" name="Shape 200"/>
          <p:cNvSpPr txBox="1"/>
          <p:nvPr/>
        </p:nvSpPr>
        <p:spPr>
          <a:xfrm>
            <a:off x="3200401" y="480060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201" name="Shape 20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600" b="1" dirty="0">
                <a:solidFill>
                  <a:srgbClr val="CC6600"/>
                </a:solidFill>
                <a:latin typeface="Candara" panose="020E0502030303020204" pitchFamily="34" charset="0"/>
              </a:rPr>
              <a:t>Proxy</a:t>
            </a:r>
            <a:r>
              <a:rPr lang="en-US" sz="3600" b="1" dirty="0">
                <a:solidFill>
                  <a:srgbClr val="0070C0"/>
                </a:solidFill>
                <a:latin typeface="Candara" panose="020E0502030303020204" pitchFamily="34" charset="0"/>
              </a:rPr>
              <a:t> </a:t>
            </a:r>
            <a:r>
              <a:rPr lang="en-US" sz="3200" b="1" dirty="0">
                <a:solidFill>
                  <a:srgbClr val="0070C0"/>
                </a:solidFill>
                <a:latin typeface="Candara" panose="020E0502030303020204" pitchFamily="34" charset="0"/>
              </a:rPr>
              <a:t>Access Policy</a:t>
            </a:r>
          </a:p>
        </p:txBody>
      </p:sp>
      <p:pic>
        <p:nvPicPr>
          <p:cNvPr id="202" name="Shape 202"/>
          <p:cNvPicPr preferRelativeResize="0"/>
          <p:nvPr/>
        </p:nvPicPr>
        <p:blipFill rotWithShape="1">
          <a:blip r:embed="rId3">
            <a:alphaModFix/>
          </a:blip>
          <a:srcRect/>
          <a:stretch/>
        </p:blipFill>
        <p:spPr>
          <a:xfrm>
            <a:off x="3886201" y="1143000"/>
            <a:ext cx="4270375" cy="3027362"/>
          </a:xfrm>
          <a:prstGeom prst="rect">
            <a:avLst/>
          </a:prstGeom>
          <a:noFill/>
          <a:ln>
            <a:noFill/>
          </a:ln>
        </p:spPr>
      </p:pic>
      <p:sp>
        <p:nvSpPr>
          <p:cNvPr id="203" name="Shape 203"/>
          <p:cNvSpPr txBox="1"/>
          <p:nvPr/>
        </p:nvSpPr>
        <p:spPr>
          <a:xfrm>
            <a:off x="1079500" y="5562600"/>
            <a:ext cx="9880600" cy="1701800"/>
          </a:xfrm>
          <a:prstGeom prst="rect">
            <a:avLst/>
          </a:prstGeom>
          <a:noFill/>
          <a:ln>
            <a:noFill/>
          </a:ln>
        </p:spPr>
        <p:txBody>
          <a:bodyPr lIns="91425" tIns="45700" rIns="91425" bIns="45700" anchor="t" anchorCtr="0">
            <a:noAutofit/>
          </a:bodyPr>
          <a:lstStyle/>
          <a:p>
            <a:pPr marL="342900" indent="-342900">
              <a:buClr>
                <a:schemeClr val="dk1"/>
              </a:buClr>
              <a:buSzPct val="100000"/>
              <a:buFont typeface="Wingdings" panose="05000000000000000000" pitchFamily="2" charset="2"/>
              <a:buChar char="§"/>
            </a:pPr>
            <a:r>
              <a:rPr lang="en-US" sz="2800" dirty="0">
                <a:solidFill>
                  <a:schemeClr val="dk1"/>
                </a:solidFill>
                <a:latin typeface="Times New Roman"/>
                <a:ea typeface="Times New Roman"/>
                <a:cs typeface="Times New Roman"/>
                <a:sym typeface="Times New Roman"/>
              </a:rPr>
              <a:t> </a:t>
            </a:r>
            <a:r>
              <a:rPr lang="en-US" sz="2800" b="1" dirty="0">
                <a:solidFill>
                  <a:srgbClr val="CC6600"/>
                </a:solidFill>
                <a:latin typeface="Candara" panose="020E0502030303020204" pitchFamily="34" charset="0"/>
              </a:rPr>
              <a:t>Proxy</a:t>
            </a:r>
            <a:r>
              <a:rPr lang="en-US" sz="2800" dirty="0">
                <a:solidFill>
                  <a:schemeClr val="dk1"/>
                </a:solidFill>
                <a:latin typeface="Candara" panose="020E0502030303020204" pitchFamily="34" charset="0"/>
              </a:rPr>
              <a:t> agent enables </a:t>
            </a:r>
            <a:r>
              <a:rPr lang="en-US" sz="2800" b="1" dirty="0">
                <a:solidFill>
                  <a:srgbClr val="CC6600"/>
                </a:solidFill>
                <a:latin typeface="Candara" panose="020E0502030303020204" pitchFamily="34" charset="0"/>
              </a:rPr>
              <a:t>non-SNMP </a:t>
            </a:r>
            <a:r>
              <a:rPr lang="en-US" sz="2800" b="1" dirty="0" smtClean="0">
                <a:solidFill>
                  <a:srgbClr val="CC6600"/>
                </a:solidFill>
                <a:latin typeface="Candara" panose="020E0502030303020204" pitchFamily="34" charset="0"/>
              </a:rPr>
              <a:t>community</a:t>
            </a:r>
            <a:r>
              <a:rPr lang="en-US" sz="2800" dirty="0" smtClean="0">
                <a:solidFill>
                  <a:srgbClr val="CC6600"/>
                </a:solidFill>
                <a:latin typeface="Candara" panose="020E0502030303020204" pitchFamily="34" charset="0"/>
              </a:rPr>
              <a:t> </a:t>
            </a:r>
            <a:r>
              <a:rPr lang="en-US" sz="2800" dirty="0" smtClean="0">
                <a:solidFill>
                  <a:schemeClr val="dk1"/>
                </a:solidFill>
                <a:latin typeface="Candara" panose="020E0502030303020204" pitchFamily="34" charset="0"/>
              </a:rPr>
              <a:t>elements </a:t>
            </a:r>
            <a:r>
              <a:rPr lang="en-US" sz="2800" dirty="0">
                <a:solidFill>
                  <a:schemeClr val="dk1"/>
                </a:solidFill>
                <a:latin typeface="Candara" panose="020E0502030303020204" pitchFamily="34" charset="0"/>
              </a:rPr>
              <a:t>to be managed by an </a:t>
            </a:r>
            <a:r>
              <a:rPr lang="en-US" sz="2800" b="1" dirty="0">
                <a:solidFill>
                  <a:schemeClr val="dk1"/>
                </a:solidFill>
                <a:latin typeface="Candara" panose="020E0502030303020204" pitchFamily="34" charset="0"/>
              </a:rPr>
              <a:t>SNMP manager</a:t>
            </a:r>
            <a:r>
              <a:rPr lang="en-US" sz="2800" dirty="0">
                <a:solidFill>
                  <a:schemeClr val="dk1"/>
                </a:solidFill>
                <a:latin typeface="Candara" panose="020E0502030303020204" pitchFamily="34" charset="0"/>
              </a:rPr>
              <a:t>.</a:t>
            </a:r>
          </a:p>
          <a:p>
            <a:pPr marL="342900" indent="-342900">
              <a:buClr>
                <a:schemeClr val="dk1"/>
              </a:buClr>
              <a:buSzPct val="100000"/>
              <a:buFont typeface="Wingdings" panose="05000000000000000000" pitchFamily="2" charset="2"/>
              <a:buChar char="§"/>
            </a:pPr>
            <a:r>
              <a:rPr lang="en-US" sz="2800" dirty="0">
                <a:solidFill>
                  <a:srgbClr val="0070C0"/>
                </a:solidFill>
                <a:latin typeface="Candara" panose="020E0502030303020204" pitchFamily="34" charset="0"/>
              </a:rPr>
              <a:t> An </a:t>
            </a:r>
            <a:r>
              <a:rPr lang="en-US" sz="2800" b="1" dirty="0">
                <a:solidFill>
                  <a:srgbClr val="0070C0"/>
                </a:solidFill>
                <a:latin typeface="Candara" panose="020E0502030303020204" pitchFamily="34" charset="0"/>
              </a:rPr>
              <a:t>SNMP MIB </a:t>
            </a:r>
            <a:r>
              <a:rPr lang="en-US" sz="2800" dirty="0">
                <a:solidFill>
                  <a:srgbClr val="0070C0"/>
                </a:solidFill>
                <a:latin typeface="Candara" panose="020E0502030303020204" pitchFamily="34" charset="0"/>
              </a:rPr>
              <a:t>is created to handle the </a:t>
            </a:r>
            <a:r>
              <a:rPr lang="en-US" sz="2800" b="1" dirty="0" smtClean="0">
                <a:solidFill>
                  <a:srgbClr val="0070C0"/>
                </a:solidFill>
                <a:latin typeface="Candara" panose="020E0502030303020204" pitchFamily="34" charset="0"/>
              </a:rPr>
              <a:t>non-SNMP objects</a:t>
            </a:r>
            <a:r>
              <a:rPr lang="en-US" sz="2800" dirty="0">
                <a:solidFill>
                  <a:srgbClr val="0070C0"/>
                </a:solidFill>
                <a:latin typeface="Candara" panose="020E0502030303020204" pitchFamily="34" charset="0"/>
              </a:rPr>
              <a:t>.</a:t>
            </a:r>
          </a:p>
        </p:txBody>
      </p:sp>
      <p:cxnSp>
        <p:nvCxnSpPr>
          <p:cNvPr id="206" name="Shape 20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07" name="Shape 20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540" y="1338460"/>
            <a:ext cx="6201387" cy="2585906"/>
          </a:xfrm>
          <a:prstGeom prst="rect">
            <a:avLst/>
          </a:prstGeom>
        </p:spPr>
      </p:pic>
      <p:sp>
        <p:nvSpPr>
          <p:cNvPr id="213" name="Shape 21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14" name="Shape 214"/>
          <p:cNvSpPr txBox="1"/>
          <p:nvPr/>
        </p:nvSpPr>
        <p:spPr>
          <a:xfrm>
            <a:off x="3200400" y="5334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Protocol Entities</a:t>
            </a:r>
          </a:p>
        </p:txBody>
      </p:sp>
      <p:sp>
        <p:nvSpPr>
          <p:cNvPr id="215" name="Shape 215"/>
          <p:cNvSpPr txBox="1"/>
          <p:nvPr/>
        </p:nvSpPr>
        <p:spPr>
          <a:xfrm>
            <a:off x="3260726" y="1462087"/>
            <a:ext cx="273049" cy="396874"/>
          </a:xfrm>
          <a:prstGeom prst="rect">
            <a:avLst/>
          </a:prstGeom>
          <a:noFill/>
          <a:ln>
            <a:noFill/>
          </a:ln>
        </p:spPr>
        <p:txBody>
          <a:bodyPr lIns="91425" tIns="45700" rIns="91425" bIns="45700" anchor="t" anchorCtr="0">
            <a:noAutofit/>
          </a:bodyPr>
          <a:lstStyle/>
          <a:p>
            <a:endParaRPr sz="2000">
              <a:solidFill>
                <a:schemeClr val="dk1"/>
              </a:solidFill>
              <a:latin typeface="Times New Roman"/>
              <a:ea typeface="Times New Roman"/>
              <a:cs typeface="Times New Roman"/>
              <a:sym typeface="Times New Roman"/>
            </a:endParaRPr>
          </a:p>
        </p:txBody>
      </p:sp>
      <p:sp>
        <p:nvSpPr>
          <p:cNvPr id="216" name="Shape 216"/>
          <p:cNvSpPr txBox="1"/>
          <p:nvPr/>
        </p:nvSpPr>
        <p:spPr>
          <a:xfrm>
            <a:off x="457201" y="4418013"/>
            <a:ext cx="5802311" cy="2436811"/>
          </a:xfrm>
          <a:prstGeom prst="rect">
            <a:avLst/>
          </a:prstGeom>
          <a:noFill/>
          <a:ln>
            <a:noFill/>
          </a:ln>
        </p:spPr>
        <p:txBody>
          <a:bodyPr lIns="91425" tIns="45700" rIns="91425" bIns="45700" anchor="t" anchorCtr="0">
            <a:noAutofit/>
          </a:bodyPr>
          <a:lstStyle/>
          <a:p>
            <a:pPr>
              <a:lnSpc>
                <a:spcPct val="110000"/>
              </a:lnSpc>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b="1" dirty="0">
                <a:solidFill>
                  <a:srgbClr val="0070C0"/>
                </a:solidFill>
                <a:latin typeface="Candara" panose="020E0502030303020204" pitchFamily="34" charset="0"/>
              </a:rPr>
              <a:t>Protocol entities </a:t>
            </a:r>
            <a:r>
              <a:rPr lang="en-US" sz="2000" dirty="0">
                <a:solidFill>
                  <a:schemeClr val="dk1"/>
                </a:solidFill>
                <a:latin typeface="Candara" panose="020E0502030303020204" pitchFamily="34" charset="0"/>
              </a:rPr>
              <a:t>support application entities</a:t>
            </a:r>
          </a:p>
          <a:p>
            <a:pPr>
              <a:lnSpc>
                <a:spcPct val="110000"/>
              </a:lnSpc>
              <a:buClr>
                <a:schemeClr val="dk1"/>
              </a:buClr>
              <a:buSzPct val="100000"/>
              <a:buFont typeface="Arial"/>
              <a:buChar char="•"/>
            </a:pPr>
            <a:r>
              <a:rPr lang="en-US" sz="2000" dirty="0">
                <a:solidFill>
                  <a:schemeClr val="dk1"/>
                </a:solidFill>
                <a:latin typeface="Candara" panose="020E0502030303020204" pitchFamily="34" charset="0"/>
              </a:rPr>
              <a:t> Communication between remote peer processes</a:t>
            </a:r>
          </a:p>
          <a:p>
            <a:pPr>
              <a:lnSpc>
                <a:spcPct val="110000"/>
              </a:lnSpc>
              <a:buClr>
                <a:schemeClr val="dk1"/>
              </a:buClr>
              <a:buSzPct val="100000"/>
              <a:buFont typeface="Arial"/>
              <a:buChar char="•"/>
            </a:pPr>
            <a:r>
              <a:rPr lang="en-US" sz="2000" dirty="0">
                <a:solidFill>
                  <a:schemeClr val="dk1"/>
                </a:solidFill>
                <a:latin typeface="Candara" panose="020E0502030303020204" pitchFamily="34" charset="0"/>
              </a:rPr>
              <a:t> Message consists of: </a:t>
            </a:r>
          </a:p>
          <a:p>
            <a:pPr marL="457200" lvl="1">
              <a:lnSpc>
                <a:spcPct val="110000"/>
              </a:lnSpc>
              <a:buClr>
                <a:schemeClr val="dk1"/>
              </a:buClr>
              <a:buSzPct val="100000"/>
              <a:buFont typeface="Arial"/>
              <a:buChar char="•"/>
            </a:pPr>
            <a:r>
              <a:rPr lang="en-US" sz="2000" dirty="0">
                <a:solidFill>
                  <a:schemeClr val="dk1"/>
                </a:solidFill>
                <a:latin typeface="Candara" panose="020E0502030303020204" pitchFamily="34" charset="0"/>
              </a:rPr>
              <a:t> Version identifier</a:t>
            </a:r>
          </a:p>
          <a:p>
            <a:pPr marL="457200" lvl="1">
              <a:lnSpc>
                <a:spcPct val="110000"/>
              </a:lnSpc>
              <a:buClr>
                <a:schemeClr val="dk1"/>
              </a:buClr>
              <a:buSzPct val="100000"/>
              <a:buFont typeface="Arial"/>
              <a:buChar char="•"/>
            </a:pPr>
            <a:r>
              <a:rPr lang="en-US" sz="2000" dirty="0">
                <a:solidFill>
                  <a:schemeClr val="dk1"/>
                </a:solidFill>
                <a:latin typeface="Candara" panose="020E0502030303020204" pitchFamily="34" charset="0"/>
              </a:rPr>
              <a:t> Community name</a:t>
            </a:r>
          </a:p>
          <a:p>
            <a:pPr marL="457200" lvl="1">
              <a:lnSpc>
                <a:spcPct val="110000"/>
              </a:lnSpc>
              <a:buClr>
                <a:schemeClr val="dk1"/>
              </a:buClr>
              <a:buSzPct val="100000"/>
              <a:buFont typeface="Arial"/>
              <a:buChar char="•"/>
            </a:pPr>
            <a:r>
              <a:rPr lang="en-US" sz="2000" dirty="0">
                <a:solidFill>
                  <a:schemeClr val="dk1"/>
                </a:solidFill>
                <a:latin typeface="Candara" panose="020E0502030303020204" pitchFamily="34" charset="0"/>
              </a:rPr>
              <a:t> Protocol Data Unit</a:t>
            </a:r>
          </a:p>
          <a:p>
            <a:pPr>
              <a:lnSpc>
                <a:spcPct val="110000"/>
              </a:lnSpc>
              <a:buClr>
                <a:schemeClr val="dk1"/>
              </a:buClr>
              <a:buSzPct val="100000"/>
              <a:buFont typeface="Arial"/>
              <a:buChar char="•"/>
            </a:pPr>
            <a:r>
              <a:rPr lang="en-US" sz="2000" dirty="0">
                <a:solidFill>
                  <a:schemeClr val="dk1"/>
                </a:solidFill>
                <a:latin typeface="Candara" panose="020E0502030303020204" pitchFamily="34" charset="0"/>
              </a:rPr>
              <a:t> Message encapsulated and transmitted</a:t>
            </a:r>
          </a:p>
        </p:txBody>
      </p:sp>
      <p:cxnSp>
        <p:nvCxnSpPr>
          <p:cNvPr id="219" name="Shape 219"/>
          <p:cNvCxnSpPr/>
          <p:nvPr/>
        </p:nvCxnSpPr>
        <p:spPr>
          <a:xfrm>
            <a:off x="381000" y="4037012"/>
            <a:ext cx="5638800" cy="0"/>
          </a:xfrm>
          <a:prstGeom prst="straightConnector1">
            <a:avLst/>
          </a:prstGeom>
          <a:noFill/>
          <a:ln w="12700" cap="rnd" cmpd="sng">
            <a:solidFill>
              <a:schemeClr val="dk1"/>
            </a:solidFill>
            <a:prstDash val="solid"/>
            <a:miter/>
            <a:headEnd type="none" w="med" len="med"/>
            <a:tailEnd type="none" w="med" len="med"/>
          </a:ln>
        </p:spPr>
      </p:cxnSp>
      <p:sp>
        <p:nvSpPr>
          <p:cNvPr id="220" name="Shape 220"/>
          <p:cNvSpPr txBox="1"/>
          <p:nvPr/>
        </p:nvSpPr>
        <p:spPr>
          <a:xfrm>
            <a:off x="304801" y="4037012"/>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222" name="Shape 22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23" name="Shape 223"/>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15" name="TextBox 14"/>
          <p:cNvSpPr txBox="1"/>
          <p:nvPr/>
        </p:nvSpPr>
        <p:spPr>
          <a:xfrm>
            <a:off x="6406927" y="1171576"/>
            <a:ext cx="5486400" cy="6186309"/>
          </a:xfrm>
          <a:prstGeom prst="rect">
            <a:avLst/>
          </a:prstGeom>
          <a:noFill/>
        </p:spPr>
        <p:txBody>
          <a:bodyPr wrap="square" rtlCol="0">
            <a:spAutoFit/>
          </a:bodyPr>
          <a:lstStyle/>
          <a:p>
            <a:r>
              <a:rPr lang="en-US" sz="1800" dirty="0">
                <a:latin typeface="Candara" panose="020E0502030303020204" pitchFamily="34" charset="0"/>
              </a:rPr>
              <a:t>Peer processes, which implement </a:t>
            </a:r>
            <a:r>
              <a:rPr lang="en-US" sz="1800" dirty="0" smtClean="0">
                <a:latin typeface="Candara" panose="020E0502030303020204" pitchFamily="34" charset="0"/>
              </a:rPr>
              <a:t>SNMP, </a:t>
            </a:r>
            <a:r>
              <a:rPr lang="en-US" sz="1800" dirty="0">
                <a:latin typeface="Candara" panose="020E0502030303020204" pitchFamily="34" charset="0"/>
              </a:rPr>
              <a:t>are termed </a:t>
            </a:r>
            <a:r>
              <a:rPr lang="en-US" sz="1800" b="1" dirty="0" smtClean="0">
                <a:solidFill>
                  <a:srgbClr val="0070C0"/>
                </a:solidFill>
                <a:latin typeface="Candara" panose="020E0502030303020204" pitchFamily="34" charset="0"/>
              </a:rPr>
              <a:t>protocol </a:t>
            </a:r>
            <a:r>
              <a:rPr lang="en-US" sz="1800" b="1" dirty="0">
                <a:solidFill>
                  <a:srgbClr val="0070C0"/>
                </a:solidFill>
                <a:latin typeface="Candara" panose="020E0502030303020204" pitchFamily="34" charset="0"/>
              </a:rPr>
              <a:t>entities</a:t>
            </a:r>
            <a:r>
              <a:rPr lang="en-US" sz="1800" dirty="0">
                <a:latin typeface="Candara" panose="020E0502030303020204" pitchFamily="34" charset="0"/>
              </a:rPr>
              <a:t>. Communication among protocol entities is accomplished using messages encapsulated in </a:t>
            </a:r>
            <a:r>
              <a:rPr lang="en-US" sz="1800" dirty="0" smtClean="0">
                <a:latin typeface="Candara" panose="020E0502030303020204" pitchFamily="34" charset="0"/>
              </a:rPr>
              <a:t>a </a:t>
            </a:r>
            <a:r>
              <a:rPr lang="en-US" sz="1800" b="1" dirty="0" smtClean="0">
                <a:latin typeface="Candara" panose="020E0502030303020204" pitchFamily="34" charset="0"/>
              </a:rPr>
              <a:t>UDP</a:t>
            </a:r>
            <a:r>
              <a:rPr lang="en-US" sz="1800" dirty="0" smtClean="0">
                <a:latin typeface="Candara" panose="020E0502030303020204" pitchFamily="34" charset="0"/>
              </a:rPr>
              <a:t> </a:t>
            </a:r>
            <a:r>
              <a:rPr lang="en-US" sz="1800" dirty="0">
                <a:latin typeface="Candara" panose="020E0502030303020204" pitchFamily="34" charset="0"/>
              </a:rPr>
              <a:t>datagram. </a:t>
            </a:r>
            <a:endParaRPr lang="en-US" sz="1800" dirty="0" smtClean="0">
              <a:latin typeface="Candara" panose="020E0502030303020204" pitchFamily="34" charset="0"/>
            </a:endParaRPr>
          </a:p>
          <a:p>
            <a:r>
              <a:rPr lang="en-US" sz="1800" dirty="0" smtClean="0">
                <a:latin typeface="Candara" panose="020E0502030303020204" pitchFamily="34" charset="0"/>
              </a:rPr>
              <a:t>Figure </a:t>
            </a:r>
            <a:r>
              <a:rPr lang="en-US" sz="1800" dirty="0">
                <a:latin typeface="Candara" panose="020E0502030303020204" pitchFamily="34" charset="0"/>
              </a:rPr>
              <a:t>5.5 shows the </a:t>
            </a:r>
            <a:r>
              <a:rPr lang="en-US" sz="1800" b="1" dirty="0">
                <a:latin typeface="Candara" panose="020E0502030303020204" pitchFamily="34" charset="0"/>
              </a:rPr>
              <a:t>encapsulated SNMP message</a:t>
            </a:r>
            <a:r>
              <a:rPr lang="en-US" sz="1800" dirty="0">
                <a:latin typeface="Candara" panose="020E0502030303020204" pitchFamily="34" charset="0"/>
              </a:rPr>
              <a:t>. The version and </a:t>
            </a:r>
            <a:r>
              <a:rPr lang="en-US" sz="1800" dirty="0" smtClean="0">
                <a:latin typeface="Candara" panose="020E0502030303020204" pitchFamily="34" charset="0"/>
              </a:rPr>
              <a:t>community </a:t>
            </a:r>
            <a:r>
              <a:rPr lang="en-US" sz="1800" dirty="0">
                <a:latin typeface="Candara" panose="020E0502030303020204" pitchFamily="34" charset="0"/>
              </a:rPr>
              <a:t>names are added to the data PDU and along with the application header is passed on to the </a:t>
            </a:r>
            <a:r>
              <a:rPr lang="en-US" sz="1800" dirty="0" smtClean="0">
                <a:latin typeface="Candara" panose="020E0502030303020204" pitchFamily="34" charset="0"/>
              </a:rPr>
              <a:t>transport layer </a:t>
            </a:r>
            <a:r>
              <a:rPr lang="en-US" sz="1800" dirty="0">
                <a:latin typeface="Candara" panose="020E0502030303020204" pitchFamily="34" charset="0"/>
              </a:rPr>
              <a:t>as SNMP PDU. </a:t>
            </a:r>
            <a:endParaRPr lang="en-US" sz="1800" dirty="0" smtClean="0">
              <a:latin typeface="Candara" panose="020E0502030303020204" pitchFamily="34" charset="0"/>
            </a:endParaRPr>
          </a:p>
          <a:p>
            <a:r>
              <a:rPr lang="en-US" sz="1800" dirty="0" smtClean="0">
                <a:latin typeface="Candara" panose="020E0502030303020204" pitchFamily="34" charset="0"/>
              </a:rPr>
              <a:t>The </a:t>
            </a:r>
            <a:r>
              <a:rPr lang="en-US" sz="1800" dirty="0">
                <a:latin typeface="Candara" panose="020E0502030303020204" pitchFamily="34" charset="0"/>
              </a:rPr>
              <a:t>UDP header is added at the transport layer, which then forms the </a:t>
            </a:r>
            <a:r>
              <a:rPr lang="en-US" sz="1800" dirty="0" smtClean="0">
                <a:latin typeface="Candara" panose="020E0502030303020204" pitchFamily="34" charset="0"/>
              </a:rPr>
              <a:t>transport PDU </a:t>
            </a:r>
            <a:r>
              <a:rPr lang="en-US" sz="1800" dirty="0">
                <a:latin typeface="Candara" panose="020E0502030303020204" pitchFamily="34" charset="0"/>
              </a:rPr>
              <a:t>for the network layer. The addition of the IP header to the Transport PDU forms the Network </a:t>
            </a:r>
            <a:r>
              <a:rPr lang="en-US" sz="1800" dirty="0" smtClean="0">
                <a:latin typeface="Candara" panose="020E0502030303020204" pitchFamily="34" charset="0"/>
              </a:rPr>
              <a:t>PDU for </a:t>
            </a:r>
            <a:r>
              <a:rPr lang="en-US" sz="1800" dirty="0">
                <a:latin typeface="Candara" panose="020E0502030303020204" pitchFamily="34" charset="0"/>
              </a:rPr>
              <a:t>the data link layer (DLC). The network or DLC header is added before the frame is transmitted </a:t>
            </a:r>
            <a:r>
              <a:rPr lang="en-US" sz="1800" dirty="0" smtClean="0">
                <a:latin typeface="Candara" panose="020E0502030303020204" pitchFamily="34" charset="0"/>
              </a:rPr>
              <a:t>on to </a:t>
            </a:r>
            <a:r>
              <a:rPr lang="en-US" sz="1800" dirty="0">
                <a:latin typeface="Candara" panose="020E0502030303020204" pitchFamily="34" charset="0"/>
              </a:rPr>
              <a:t>the physical medium.</a:t>
            </a:r>
          </a:p>
          <a:p>
            <a:r>
              <a:rPr lang="en-US" sz="1800" dirty="0">
                <a:latin typeface="Candara" panose="020E0502030303020204" pitchFamily="34" charset="0"/>
              </a:rPr>
              <a:t>An SNMP protocol entity is received on port 161 on the host except for trap, which is received </a:t>
            </a:r>
            <a:r>
              <a:rPr lang="en-US" sz="1800" dirty="0" smtClean="0">
                <a:latin typeface="Candara" panose="020E0502030303020204" pitchFamily="34" charset="0"/>
              </a:rPr>
              <a:t>on port </a:t>
            </a:r>
            <a:r>
              <a:rPr lang="en-US" sz="1800" dirty="0">
                <a:latin typeface="Candara" panose="020E0502030303020204" pitchFamily="34" charset="0"/>
              </a:rPr>
              <a:t>1 62. The maximum length of the protocol in SNMPvl is 484 bytes (1,472 bytes now in practice). </a:t>
            </a:r>
            <a:endParaRPr lang="en-US" sz="1800" dirty="0" smtClean="0">
              <a:latin typeface="Candara" panose="020E0502030303020204" pitchFamily="34" charset="0"/>
            </a:endParaRPr>
          </a:p>
          <a:p>
            <a:r>
              <a:rPr lang="en-US" sz="1800" dirty="0" smtClean="0">
                <a:latin typeface="Candara" panose="020E0502030303020204" pitchFamily="34" charset="0"/>
              </a:rPr>
              <a:t>It  is </a:t>
            </a:r>
            <a:r>
              <a:rPr lang="en-US" sz="1800" dirty="0">
                <a:latin typeface="Candara" panose="020E0502030303020204" pitchFamily="34" charset="0"/>
              </a:rPr>
              <a:t>mandatory that all five PDUs be supported in all implementations: </a:t>
            </a:r>
            <a:endParaRPr lang="en-US" sz="1800" dirty="0" smtClean="0">
              <a:latin typeface="Candara" panose="020E0502030303020204" pitchFamily="34" charset="0"/>
            </a:endParaRPr>
          </a:p>
          <a:p>
            <a:r>
              <a:rPr lang="en-US" sz="1800" b="1" dirty="0" smtClean="0">
                <a:solidFill>
                  <a:srgbClr val="0070C0"/>
                </a:solidFill>
                <a:latin typeface="Candara" panose="020E0502030303020204" pitchFamily="34" charset="0"/>
              </a:rPr>
              <a:t>GetRequest-PDU</a:t>
            </a:r>
            <a:r>
              <a:rPr lang="en-US" sz="1800" dirty="0">
                <a:latin typeface="Candara" panose="020E0502030303020204" pitchFamily="34" charset="0"/>
              </a:rPr>
              <a:t>, </a:t>
            </a:r>
            <a:r>
              <a:rPr lang="en-US" sz="1800" b="1" dirty="0" smtClean="0">
                <a:solidFill>
                  <a:srgbClr val="0070C0"/>
                </a:solidFill>
                <a:latin typeface="Candara" panose="020E0502030303020204" pitchFamily="34" charset="0"/>
              </a:rPr>
              <a:t>GetNextRequest-</a:t>
            </a:r>
            <a:r>
              <a:rPr lang="en-US" sz="1800" dirty="0" smtClean="0">
                <a:latin typeface="Candara" panose="020E0502030303020204" pitchFamily="34" charset="0"/>
              </a:rPr>
              <a:t> </a:t>
            </a:r>
            <a:r>
              <a:rPr lang="en-US" sz="1800" b="1" dirty="0" smtClean="0">
                <a:solidFill>
                  <a:srgbClr val="0070C0"/>
                </a:solidFill>
                <a:latin typeface="Candara" panose="020E0502030303020204" pitchFamily="34" charset="0"/>
              </a:rPr>
              <a:t>PDU</a:t>
            </a:r>
            <a:r>
              <a:rPr lang="en-US" sz="1800" dirty="0">
                <a:latin typeface="Candara" panose="020E0502030303020204" pitchFamily="34" charset="0"/>
              </a:rPr>
              <a:t>, </a:t>
            </a:r>
            <a:r>
              <a:rPr lang="en-US" sz="1800" b="1" dirty="0">
                <a:solidFill>
                  <a:srgbClr val="0070C0"/>
                </a:solidFill>
                <a:latin typeface="Candara" panose="020E0502030303020204" pitchFamily="34" charset="0"/>
              </a:rPr>
              <a:t>GetResponse-PDU</a:t>
            </a:r>
            <a:r>
              <a:rPr lang="en-US" sz="1800" dirty="0">
                <a:latin typeface="Candara" panose="020E0502030303020204" pitchFamily="34" charset="0"/>
              </a:rPr>
              <a:t>, </a:t>
            </a:r>
            <a:r>
              <a:rPr lang="en-US" sz="1800" b="1" dirty="0">
                <a:solidFill>
                  <a:srgbClr val="0070C0"/>
                </a:solidFill>
                <a:latin typeface="Candara" panose="020E0502030303020204" pitchFamily="34" charset="0"/>
              </a:rPr>
              <a:t>SetRequest-PDU</a:t>
            </a:r>
            <a:r>
              <a:rPr lang="en-US" sz="1800" dirty="0">
                <a:latin typeface="Candara" panose="020E0502030303020204" pitchFamily="34" charset="0"/>
              </a:rPr>
              <a:t>, and </a:t>
            </a:r>
            <a:r>
              <a:rPr lang="en-US" sz="1800" b="1" dirty="0">
                <a:solidFill>
                  <a:srgbClr val="0070C0"/>
                </a:solidFill>
                <a:latin typeface="Candara" panose="020E0502030303020204" pitchFamily="34" charset="0"/>
              </a:rPr>
              <a:t>Trap-PDU</a:t>
            </a:r>
            <a:r>
              <a:rPr lang="en-US" sz="1800" dirty="0">
                <a:latin typeface="Candara" panose="020E0502030303020204" pitchFamily="34" charset="0"/>
              </a:rPr>
              <a:t>. </a:t>
            </a:r>
            <a:endParaRPr lang="en-US" sz="1800" dirty="0" smtClean="0">
              <a:latin typeface="Candara" panose="020E0502030303020204" pitchFamily="34" charset="0"/>
            </a:endParaRPr>
          </a:p>
        </p:txBody>
      </p:sp>
      <p:sp>
        <p:nvSpPr>
          <p:cNvPr id="3" name="TextBox 2"/>
          <p:cNvSpPr txBox="1"/>
          <p:nvPr/>
        </p:nvSpPr>
        <p:spPr>
          <a:xfrm>
            <a:off x="205540" y="7478257"/>
            <a:ext cx="11436126" cy="1477328"/>
          </a:xfrm>
          <a:prstGeom prst="rect">
            <a:avLst/>
          </a:prstGeom>
          <a:noFill/>
        </p:spPr>
        <p:txBody>
          <a:bodyPr wrap="square" rtlCol="0">
            <a:spAutoFit/>
          </a:bodyPr>
          <a:lstStyle/>
          <a:p>
            <a:r>
              <a:rPr lang="en-US" sz="1800" dirty="0">
                <a:latin typeface="Candara" panose="020E0502030303020204" pitchFamily="34" charset="0"/>
              </a:rPr>
              <a:t>The </a:t>
            </a:r>
            <a:r>
              <a:rPr lang="en-US" sz="1800" b="1" dirty="0">
                <a:latin typeface="Candara" panose="020E0502030303020204" pitchFamily="34" charset="0"/>
              </a:rPr>
              <a:t>protocol entity </a:t>
            </a:r>
            <a:r>
              <a:rPr lang="en-US" sz="1800" dirty="0">
                <a:latin typeface="Candara" panose="020E0502030303020204" pitchFamily="34" charset="0"/>
              </a:rPr>
              <a:t>that generates the </a:t>
            </a:r>
            <a:r>
              <a:rPr lang="en-US" sz="1800" b="1" dirty="0">
                <a:latin typeface="Candara" panose="020E0502030303020204" pitchFamily="34" charset="0"/>
              </a:rPr>
              <a:t>message </a:t>
            </a:r>
            <a:r>
              <a:rPr lang="en-US" sz="1800" dirty="0">
                <a:latin typeface="Candara" panose="020E0502030303020204" pitchFamily="34" charset="0"/>
              </a:rPr>
              <a:t>constructs the appropriate data PDU as an </a:t>
            </a:r>
            <a:r>
              <a:rPr lang="en-US" sz="1800" b="1" dirty="0" smtClean="0">
                <a:latin typeface="Candara" panose="020E0502030303020204" pitchFamily="34" charset="0"/>
              </a:rPr>
              <a:t>ASN.l object</a:t>
            </a:r>
            <a:r>
              <a:rPr lang="en-US" sz="1800" dirty="0">
                <a:latin typeface="Candara" panose="020E0502030303020204" pitchFamily="34" charset="0"/>
              </a:rPr>
              <a:t>. It then passes the ASN.l object along with a community name and the transport addresses </a:t>
            </a:r>
            <a:r>
              <a:rPr lang="en-US" sz="1800" dirty="0" smtClean="0">
                <a:latin typeface="Candara" panose="020E0502030303020204" pitchFamily="34" charset="0"/>
              </a:rPr>
              <a:t>of itself </a:t>
            </a:r>
            <a:r>
              <a:rPr lang="en-US" sz="1800" dirty="0">
                <a:latin typeface="Candara" panose="020E0502030303020204" pitchFamily="34" charset="0"/>
              </a:rPr>
              <a:t>and the destination (e.g., 123.234.245.156:161) to the authentication scheme. The </a:t>
            </a:r>
            <a:r>
              <a:rPr lang="en-US" sz="1800" dirty="0" smtClean="0">
                <a:latin typeface="Candara" panose="020E0502030303020204" pitchFamily="34" charset="0"/>
              </a:rPr>
              <a:t>authentication </a:t>
            </a:r>
            <a:r>
              <a:rPr lang="en-US" sz="1800" dirty="0">
                <a:latin typeface="Candara" panose="020E0502030303020204" pitchFamily="34" charset="0"/>
              </a:rPr>
              <a:t>scheme returns another ASN.l object (possibly encrypted). The protocol entity now constructs </a:t>
            </a:r>
            <a:r>
              <a:rPr lang="en-US" sz="1800" dirty="0" smtClean="0">
                <a:latin typeface="Candara" panose="020E0502030303020204" pitchFamily="34" charset="0"/>
              </a:rPr>
              <a:t>the message </a:t>
            </a:r>
            <a:r>
              <a:rPr lang="en-US" sz="1800" dirty="0">
                <a:latin typeface="Candara" panose="020E0502030303020204" pitchFamily="34" charset="0"/>
              </a:rPr>
              <a:t>to be transmitted with the version number, community name, and the new ASN.l object, </a:t>
            </a:r>
            <a:r>
              <a:rPr lang="en-US" sz="1800" dirty="0" smtClean="0">
                <a:latin typeface="Candara" panose="020E0502030303020204" pitchFamily="34" charset="0"/>
              </a:rPr>
              <a:t>then serializes </a:t>
            </a:r>
            <a:r>
              <a:rPr lang="en-US" sz="1800" dirty="0">
                <a:latin typeface="Candara" panose="020E0502030303020204" pitchFamily="34" charset="0"/>
              </a:rPr>
              <a:t>it using the BER rules, and transmits 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Shape 22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30" name="Shape 230"/>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Get and Set PDU</a:t>
            </a:r>
          </a:p>
        </p:txBody>
      </p:sp>
      <p:pic>
        <p:nvPicPr>
          <p:cNvPr id="232" name="Shape 232"/>
          <p:cNvPicPr preferRelativeResize="0"/>
          <p:nvPr/>
        </p:nvPicPr>
        <p:blipFill rotWithShape="1">
          <a:blip r:embed="rId3">
            <a:alphaModFix/>
          </a:blip>
          <a:srcRect/>
          <a:stretch/>
        </p:blipFill>
        <p:spPr>
          <a:xfrm>
            <a:off x="497840" y="3529967"/>
            <a:ext cx="4981575" cy="1693543"/>
          </a:xfrm>
          <a:prstGeom prst="rect">
            <a:avLst/>
          </a:prstGeom>
          <a:noFill/>
          <a:ln>
            <a:noFill/>
          </a:ln>
        </p:spPr>
      </p:pic>
      <p:sp>
        <p:nvSpPr>
          <p:cNvPr id="235" name="Shape 235"/>
          <p:cNvSpPr txBox="1"/>
          <p:nvPr/>
        </p:nvSpPr>
        <p:spPr>
          <a:xfrm>
            <a:off x="533400" y="3084191"/>
            <a:ext cx="5678486" cy="398461"/>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VarBindList</a:t>
            </a:r>
            <a:r>
              <a:rPr lang="en-US" sz="2000" dirty="0">
                <a:solidFill>
                  <a:schemeClr val="dk1"/>
                </a:solidFill>
                <a:latin typeface="Candara" panose="020E0502030303020204" pitchFamily="34" charset="0"/>
              </a:rPr>
              <a:t>: multiple instances of VarBind pairs</a:t>
            </a:r>
          </a:p>
        </p:txBody>
      </p:sp>
      <p:cxnSp>
        <p:nvCxnSpPr>
          <p:cNvPr id="237" name="Shape 237"/>
          <p:cNvCxnSpPr/>
          <p:nvPr/>
        </p:nvCxnSpPr>
        <p:spPr>
          <a:xfrm>
            <a:off x="457200" y="2626990"/>
            <a:ext cx="5638800" cy="0"/>
          </a:xfrm>
          <a:prstGeom prst="straightConnector1">
            <a:avLst/>
          </a:prstGeom>
          <a:noFill/>
          <a:ln w="12700" cap="rnd" cmpd="sng">
            <a:solidFill>
              <a:schemeClr val="dk1"/>
            </a:solidFill>
            <a:prstDash val="solid"/>
            <a:miter/>
            <a:headEnd type="none" w="med" len="med"/>
            <a:tailEnd type="none" w="med" len="med"/>
          </a:ln>
        </p:spPr>
      </p:cxnSp>
      <p:sp>
        <p:nvSpPr>
          <p:cNvPr id="238" name="Shape 238"/>
          <p:cNvSpPr txBox="1"/>
          <p:nvPr/>
        </p:nvSpPr>
        <p:spPr>
          <a:xfrm>
            <a:off x="381001" y="262699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240" name="Shape 24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41" name="Shape 24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pic>
        <p:nvPicPr>
          <p:cNvPr id="2" name="Picture 1"/>
          <p:cNvPicPr>
            <a:picLocks noChangeAspect="1"/>
          </p:cNvPicPr>
          <p:nvPr/>
        </p:nvPicPr>
        <p:blipFill>
          <a:blip r:embed="rId4"/>
          <a:stretch>
            <a:fillRect/>
          </a:stretch>
        </p:blipFill>
        <p:spPr>
          <a:xfrm>
            <a:off x="306508" y="1041401"/>
            <a:ext cx="7865942" cy="1027326"/>
          </a:xfrm>
          <a:prstGeom prst="rect">
            <a:avLst/>
          </a:prstGeom>
        </p:spPr>
      </p:pic>
      <p:sp>
        <p:nvSpPr>
          <p:cNvPr id="3" name="TextBox 2"/>
          <p:cNvSpPr txBox="1"/>
          <p:nvPr/>
        </p:nvSpPr>
        <p:spPr>
          <a:xfrm>
            <a:off x="194311" y="5853410"/>
            <a:ext cx="11349989" cy="304698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a:latin typeface="Candara" panose="020E0502030303020204" pitchFamily="34" charset="0"/>
              </a:rPr>
              <a:t>A </a:t>
            </a:r>
            <a:r>
              <a:rPr lang="en-US" sz="1600" b="1" dirty="0">
                <a:latin typeface="Candara" panose="020E0502030303020204" pitchFamily="34" charset="0"/>
              </a:rPr>
              <a:t>managed object</a:t>
            </a:r>
            <a:r>
              <a:rPr lang="en-US" sz="1600" dirty="0">
                <a:latin typeface="Candara" panose="020E0502030303020204" pitchFamily="34" charset="0"/>
              </a:rPr>
              <a:t> is a </a:t>
            </a:r>
            <a:r>
              <a:rPr lang="en-US" sz="1600" b="1" dirty="0">
                <a:latin typeface="Candara" panose="020E0502030303020204" pitchFamily="34" charset="0"/>
              </a:rPr>
              <a:t>scalar variable</a:t>
            </a:r>
            <a:r>
              <a:rPr lang="en-US" sz="1600" dirty="0">
                <a:latin typeface="Candara" panose="020E0502030303020204" pitchFamily="34" charset="0"/>
              </a:rPr>
              <a:t> and is simply called a </a:t>
            </a:r>
            <a:r>
              <a:rPr lang="en-US" sz="1600" b="1" dirty="0">
                <a:latin typeface="Candara" panose="020E0502030303020204" pitchFamily="34" charset="0"/>
              </a:rPr>
              <a:t>variable</a:t>
            </a:r>
            <a:r>
              <a:rPr lang="en-US" sz="1600" dirty="0">
                <a:latin typeface="Candara" panose="020E0502030303020204" pitchFamily="34" charset="0"/>
              </a:rPr>
              <a:t>. Associated with the </a:t>
            </a:r>
            <a:r>
              <a:rPr lang="en-US" sz="1600" b="1" dirty="0">
                <a:latin typeface="Candara" panose="020E0502030303020204" pitchFamily="34" charset="0"/>
              </a:rPr>
              <a:t>variable</a:t>
            </a:r>
            <a:r>
              <a:rPr lang="en-US" sz="1600" dirty="0">
                <a:latin typeface="Candara" panose="020E0502030303020204" pitchFamily="34" charset="0"/>
              </a:rPr>
              <a:t> </a:t>
            </a:r>
            <a:r>
              <a:rPr lang="en-US" sz="1600" dirty="0" smtClean="0">
                <a:latin typeface="Candara" panose="020E0502030303020204" pitchFamily="34" charset="0"/>
              </a:rPr>
              <a:t>is its </a:t>
            </a:r>
            <a:r>
              <a:rPr lang="en-US" sz="1600" b="1" dirty="0">
                <a:latin typeface="Candara" panose="020E0502030303020204" pitchFamily="34" charset="0"/>
              </a:rPr>
              <a:t>value</a:t>
            </a:r>
            <a:r>
              <a:rPr lang="en-US" sz="1600" dirty="0">
                <a:latin typeface="Candara" panose="020E0502030303020204" pitchFamily="34" charset="0"/>
              </a:rPr>
              <a:t>.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pairing of the variable and value is called </a:t>
            </a:r>
            <a:r>
              <a:rPr lang="en-US" sz="1600" b="1" dirty="0">
                <a:solidFill>
                  <a:srgbClr val="0070C0"/>
                </a:solidFill>
                <a:latin typeface="Candara" panose="020E0502030303020204" pitchFamily="34" charset="0"/>
              </a:rPr>
              <a:t>variable binding</a:t>
            </a:r>
            <a:r>
              <a:rPr lang="en-US" sz="1600" dirty="0">
                <a:solidFill>
                  <a:srgbClr val="0070C0"/>
                </a:solidFill>
                <a:latin typeface="Candara" panose="020E0502030303020204" pitchFamily="34" charset="0"/>
              </a:rPr>
              <a:t> </a:t>
            </a:r>
            <a:r>
              <a:rPr lang="en-US" sz="1600" dirty="0">
                <a:latin typeface="Candara" panose="020E0502030303020204" pitchFamily="34" charset="0"/>
              </a:rPr>
              <a:t>or </a:t>
            </a:r>
            <a:r>
              <a:rPr lang="en-US" sz="1600" b="1" dirty="0">
                <a:solidFill>
                  <a:srgbClr val="0070C0"/>
                </a:solidFill>
                <a:latin typeface="Candara" panose="020E0502030303020204" pitchFamily="34" charset="0"/>
              </a:rPr>
              <a:t>VarBind</a:t>
            </a:r>
            <a:r>
              <a:rPr lang="en-US" sz="1600" dirty="0">
                <a:latin typeface="Candara" panose="020E0502030303020204" pitchFamily="34" charset="0"/>
              </a:rPr>
              <a:t>. The </a:t>
            </a:r>
            <a:r>
              <a:rPr lang="en-US" sz="1600" b="1" dirty="0">
                <a:latin typeface="Candara" panose="020E0502030303020204" pitchFamily="34" charset="0"/>
              </a:rPr>
              <a:t>data PDU </a:t>
            </a:r>
            <a:r>
              <a:rPr lang="en-US" sz="1600" dirty="0" smtClean="0">
                <a:latin typeface="Candara" panose="020E0502030303020204" pitchFamily="34" charset="0"/>
              </a:rPr>
              <a:t>in the </a:t>
            </a:r>
            <a:r>
              <a:rPr lang="en-US" sz="1600" dirty="0">
                <a:latin typeface="Candara" panose="020E0502030303020204" pitchFamily="34" charset="0"/>
              </a:rPr>
              <a:t>message contains a </a:t>
            </a:r>
            <a:r>
              <a:rPr lang="en-US" sz="1600" b="1" dirty="0">
                <a:latin typeface="Candara" panose="020E0502030303020204" pitchFamily="34" charset="0"/>
              </a:rPr>
              <a:t>VarBind pair</a:t>
            </a:r>
            <a:r>
              <a:rPr lang="en-US" sz="1600" dirty="0">
                <a:latin typeface="Candara" panose="020E0502030303020204" pitchFamily="34" charset="0"/>
              </a:rPr>
              <a:t>. For efficiency sake, a </a:t>
            </a:r>
            <a:r>
              <a:rPr lang="en-US" sz="1600" b="1" dirty="0">
                <a:latin typeface="Candara" panose="020E0502030303020204" pitchFamily="34" charset="0"/>
              </a:rPr>
              <a:t>list</a:t>
            </a:r>
            <a:r>
              <a:rPr lang="en-US" sz="1600" dirty="0">
                <a:latin typeface="Candara" panose="020E0502030303020204" pitchFamily="34" charset="0"/>
              </a:rPr>
              <a:t> of VarBind pairs can be sent in a </a:t>
            </a:r>
            <a:r>
              <a:rPr lang="en-US" sz="1600" dirty="0" smtClean="0">
                <a:latin typeface="Candara" panose="020E0502030303020204" pitchFamily="34" charset="0"/>
              </a:rPr>
              <a:t>message</a:t>
            </a:r>
            <a:r>
              <a:rPr lang="en-US" sz="1600" dirty="0">
                <a:latin typeface="Candara" panose="020E0502030303020204" pitchFamily="34" charset="0"/>
              </a:rPr>
              <a:t>. The </a:t>
            </a:r>
            <a:r>
              <a:rPr lang="en-US" sz="1600" b="1" dirty="0">
                <a:latin typeface="Candara" panose="020E0502030303020204" pitchFamily="34" charset="0"/>
              </a:rPr>
              <a:t>ASN.l</a:t>
            </a:r>
            <a:r>
              <a:rPr lang="en-US" sz="1600" dirty="0">
                <a:latin typeface="Candara" panose="020E0502030303020204" pitchFamily="34" charset="0"/>
              </a:rPr>
              <a:t> construct for </a:t>
            </a:r>
            <a:r>
              <a:rPr lang="en-US" sz="1600" b="1" dirty="0">
                <a:latin typeface="Candara" panose="020E0502030303020204" pitchFamily="34" charset="0"/>
              </a:rPr>
              <a:t>get</a:t>
            </a:r>
            <a:r>
              <a:rPr lang="en-US" sz="1600" dirty="0">
                <a:latin typeface="Candara" panose="020E0502030303020204" pitchFamily="34" charset="0"/>
              </a:rPr>
              <a:t> and </a:t>
            </a:r>
            <a:r>
              <a:rPr lang="en-US" sz="1600" b="1" dirty="0">
                <a:latin typeface="Candara" panose="020E0502030303020204" pitchFamily="34" charset="0"/>
              </a:rPr>
              <a:t>set</a:t>
            </a:r>
            <a:r>
              <a:rPr lang="en-US" sz="1600" dirty="0">
                <a:latin typeface="Candara" panose="020E0502030303020204" pitchFamily="34" charset="0"/>
              </a:rPr>
              <a:t> type of messages </a:t>
            </a:r>
            <a:r>
              <a:rPr lang="en-US" sz="1600" dirty="0" smtClean="0">
                <a:latin typeface="Candara" panose="020E0502030303020204" pitchFamily="34" charset="0"/>
              </a:rPr>
              <a:t>and </a:t>
            </a:r>
            <a:r>
              <a:rPr lang="en-US" sz="1600" dirty="0">
                <a:latin typeface="Candara" panose="020E0502030303020204" pitchFamily="34" charset="0"/>
              </a:rPr>
              <a:t>a </a:t>
            </a:r>
            <a:r>
              <a:rPr lang="en-US" sz="1600" dirty="0" smtClean="0">
                <a:latin typeface="Candara" panose="020E0502030303020204" pitchFamily="34" charset="0"/>
              </a:rPr>
              <a:t>conceptual presentation </a:t>
            </a:r>
            <a:r>
              <a:rPr lang="en-US" sz="1600" dirty="0">
                <a:latin typeface="Candara" panose="020E0502030303020204" pitchFamily="34" charset="0"/>
              </a:rPr>
              <a:t>in Figure 5.8.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VarBindList contains n instances of VarBind (pairs</a:t>
            </a:r>
            <a:r>
              <a:rPr lang="en-US" sz="1600" dirty="0" smtClean="0">
                <a:latin typeface="Candara" panose="020E0502030303020204" pitchFamily="34" charset="0"/>
              </a:rPr>
              <a:t>).</a:t>
            </a:r>
          </a:p>
          <a:p>
            <a:endParaRPr lang="en-US" sz="1600" dirty="0">
              <a:latin typeface="Candara" panose="020E0502030303020204" pitchFamily="34" charset="0"/>
            </a:endParaRPr>
          </a:p>
          <a:p>
            <a:r>
              <a:rPr lang="en-US" sz="1600" b="1" dirty="0">
                <a:solidFill>
                  <a:srgbClr val="0070C0"/>
                </a:solidFill>
                <a:latin typeface="Candara" panose="020E0502030303020204" pitchFamily="34" charset="0"/>
              </a:rPr>
              <a:t>The PDU type for the five messages are application data types, which are defined </a:t>
            </a:r>
            <a:r>
              <a:rPr lang="en-US" sz="1600" b="1" dirty="0" smtClean="0">
                <a:solidFill>
                  <a:srgbClr val="0070C0"/>
                </a:solidFill>
                <a:latin typeface="Candara" panose="020E0502030303020204" pitchFamily="34" charset="0"/>
              </a:rPr>
              <a:t>as:</a:t>
            </a:r>
          </a:p>
          <a:p>
            <a:r>
              <a:rPr lang="en-US" sz="1600" dirty="0">
                <a:solidFill>
                  <a:srgbClr val="0070C0"/>
                </a:solidFill>
                <a:latin typeface="Candara" panose="020E0502030303020204" pitchFamily="34" charset="0"/>
              </a:rPr>
              <a:t>get-request </a:t>
            </a:r>
            <a:r>
              <a:rPr lang="en-US" sz="1600" dirty="0" smtClean="0">
                <a:solidFill>
                  <a:srgbClr val="0070C0"/>
                </a:solidFill>
                <a:latin typeface="Candara" panose="020E0502030303020204" pitchFamily="34" charset="0"/>
              </a:rPr>
              <a:t>	[</a:t>
            </a:r>
            <a:r>
              <a:rPr lang="en-US" sz="1600" dirty="0">
                <a:solidFill>
                  <a:srgbClr val="0070C0"/>
                </a:solidFill>
                <a:latin typeface="Candara" panose="020E0502030303020204" pitchFamily="34" charset="0"/>
              </a:rPr>
              <a:t>0]</a:t>
            </a:r>
          </a:p>
          <a:p>
            <a:r>
              <a:rPr lang="en-US" sz="1600" dirty="0">
                <a:solidFill>
                  <a:srgbClr val="0070C0"/>
                </a:solidFill>
                <a:latin typeface="Candara" panose="020E0502030303020204" pitchFamily="34" charset="0"/>
              </a:rPr>
              <a:t>get-next-request </a:t>
            </a:r>
            <a:r>
              <a:rPr lang="en-US" sz="1600" dirty="0" smtClean="0">
                <a:solidFill>
                  <a:srgbClr val="0070C0"/>
                </a:solidFill>
                <a:latin typeface="Candara" panose="020E0502030303020204" pitchFamily="34" charset="0"/>
              </a:rPr>
              <a:t>	[</a:t>
            </a:r>
            <a:r>
              <a:rPr lang="en-US" sz="1600" dirty="0">
                <a:solidFill>
                  <a:srgbClr val="0070C0"/>
                </a:solidFill>
                <a:latin typeface="Candara" panose="020E0502030303020204" pitchFamily="34" charset="0"/>
              </a:rPr>
              <a:t>1</a:t>
            </a:r>
            <a:r>
              <a:rPr lang="en-US" sz="1600" dirty="0" smtClean="0">
                <a:solidFill>
                  <a:srgbClr val="0070C0"/>
                </a:solidFill>
                <a:latin typeface="Candara" panose="020E0502030303020204" pitchFamily="34" charset="0"/>
              </a:rPr>
              <a:t>]</a:t>
            </a:r>
          </a:p>
          <a:p>
            <a:r>
              <a:rPr lang="en-US" sz="1600" dirty="0">
                <a:solidFill>
                  <a:srgbClr val="0070C0"/>
                </a:solidFill>
                <a:latin typeface="Candara" panose="020E0502030303020204" pitchFamily="34" charset="0"/>
              </a:rPr>
              <a:t>set-request </a:t>
            </a:r>
            <a:r>
              <a:rPr lang="en-US" sz="1600" dirty="0" smtClean="0">
                <a:solidFill>
                  <a:srgbClr val="0070C0"/>
                </a:solidFill>
                <a:latin typeface="Candara" panose="020E0502030303020204" pitchFamily="34" charset="0"/>
              </a:rPr>
              <a:t>	[</a:t>
            </a:r>
            <a:r>
              <a:rPr lang="en-US" sz="1600" dirty="0">
                <a:solidFill>
                  <a:srgbClr val="0070C0"/>
                </a:solidFill>
                <a:latin typeface="Candara" panose="020E0502030303020204" pitchFamily="34" charset="0"/>
              </a:rPr>
              <a:t>2]</a:t>
            </a:r>
          </a:p>
          <a:p>
            <a:r>
              <a:rPr lang="en-US" sz="1600" dirty="0">
                <a:solidFill>
                  <a:srgbClr val="0070C0"/>
                </a:solidFill>
                <a:latin typeface="Candara" panose="020E0502030303020204" pitchFamily="34" charset="0"/>
              </a:rPr>
              <a:t>get-response </a:t>
            </a:r>
            <a:r>
              <a:rPr lang="en-US" sz="1600" dirty="0" smtClean="0">
                <a:solidFill>
                  <a:srgbClr val="0070C0"/>
                </a:solidFill>
                <a:latin typeface="Candara" panose="020E0502030303020204" pitchFamily="34" charset="0"/>
              </a:rPr>
              <a:t>	[</a:t>
            </a:r>
            <a:r>
              <a:rPr lang="en-US" sz="1600" dirty="0">
                <a:solidFill>
                  <a:srgbClr val="0070C0"/>
                </a:solidFill>
                <a:latin typeface="Candara" panose="020E0502030303020204" pitchFamily="34" charset="0"/>
              </a:rPr>
              <a:t>3]</a:t>
            </a:r>
          </a:p>
          <a:p>
            <a:r>
              <a:rPr lang="en-US" sz="1600" dirty="0">
                <a:solidFill>
                  <a:srgbClr val="0070C0"/>
                </a:solidFill>
                <a:latin typeface="Candara" panose="020E0502030303020204" pitchFamily="34" charset="0"/>
              </a:rPr>
              <a:t>trap </a:t>
            </a:r>
            <a:r>
              <a:rPr lang="en-US" sz="1600" dirty="0" smtClean="0">
                <a:solidFill>
                  <a:srgbClr val="0070C0"/>
                </a:solidFill>
                <a:latin typeface="Candara" panose="020E0502030303020204" pitchFamily="34" charset="0"/>
              </a:rPr>
              <a:t>		[</a:t>
            </a:r>
            <a:r>
              <a:rPr lang="en-US" sz="1600" dirty="0">
                <a:solidFill>
                  <a:srgbClr val="0070C0"/>
                </a:solidFill>
                <a:latin typeface="Candara" panose="020E0502030303020204" pitchFamily="34" charset="0"/>
              </a:rPr>
              <a:t>4]</a:t>
            </a:r>
          </a:p>
        </p:txBody>
      </p:sp>
      <p:sp>
        <p:nvSpPr>
          <p:cNvPr id="13" name="TextBox 12"/>
          <p:cNvSpPr txBox="1"/>
          <p:nvPr/>
        </p:nvSpPr>
        <p:spPr>
          <a:xfrm>
            <a:off x="7840981" y="854710"/>
            <a:ext cx="4114800" cy="4524315"/>
          </a:xfrm>
          <a:prstGeom prst="rect">
            <a:avLst/>
          </a:prstGeom>
          <a:noFill/>
        </p:spPr>
        <p:txBody>
          <a:bodyPr wrap="square" rtlCol="0">
            <a:spAutoFit/>
          </a:bodyPr>
          <a:lstStyle/>
          <a:p>
            <a:r>
              <a:rPr lang="en-US" sz="1600" dirty="0">
                <a:latin typeface="Candara" panose="020E0502030303020204" pitchFamily="34" charset="0"/>
              </a:rPr>
              <a:t>In Figure 5.8 </a:t>
            </a:r>
            <a:r>
              <a:rPr lang="en-US" sz="1600" b="1" dirty="0">
                <a:latin typeface="Candara" panose="020E0502030303020204" pitchFamily="34" charset="0"/>
              </a:rPr>
              <a:t>RequestID</a:t>
            </a:r>
            <a:r>
              <a:rPr lang="en-US" sz="1600" dirty="0">
                <a:latin typeface="Candara" panose="020E0502030303020204" pitchFamily="34" charset="0"/>
              </a:rPr>
              <a:t> is used to </a:t>
            </a:r>
            <a:r>
              <a:rPr lang="en-US" sz="1600" b="1" dirty="0">
                <a:latin typeface="Candara" panose="020E0502030303020204" pitchFamily="34" charset="0"/>
              </a:rPr>
              <a:t>track a message </a:t>
            </a:r>
            <a:r>
              <a:rPr lang="en-US" sz="1600" dirty="0">
                <a:latin typeface="Candara" panose="020E0502030303020204" pitchFamily="34" charset="0"/>
              </a:rPr>
              <a:t>with the expected response or for loss of a </a:t>
            </a:r>
            <a:r>
              <a:rPr lang="en-US" sz="1600" dirty="0" smtClean="0">
                <a:latin typeface="Candara" panose="020E0502030303020204" pitchFamily="34" charset="0"/>
              </a:rPr>
              <a:t>message </a:t>
            </a:r>
            <a:r>
              <a:rPr lang="en-US" sz="1600" dirty="0">
                <a:latin typeface="Candara" panose="020E0502030303020204" pitchFamily="34" charset="0"/>
              </a:rPr>
              <a:t>(remember UDP is unreliable). </a:t>
            </a:r>
            <a:r>
              <a:rPr lang="en-US" sz="1600" b="1" dirty="0">
                <a:latin typeface="Candara" panose="020E0502030303020204" pitchFamily="34" charset="0"/>
              </a:rPr>
              <a:t>Loss-of-message detection is implementation specific</a:t>
            </a:r>
            <a:r>
              <a:rPr lang="en-US" sz="1600" dirty="0">
                <a:latin typeface="Candara" panose="020E0502030303020204" pitchFamily="34" charset="0"/>
              </a:rPr>
              <a:t>, such as </a:t>
            </a:r>
            <a:r>
              <a:rPr lang="en-US" sz="1600" dirty="0" smtClean="0">
                <a:latin typeface="Candara" panose="020E0502030303020204" pitchFamily="34" charset="0"/>
              </a:rPr>
              <a:t>time out </a:t>
            </a:r>
            <a:r>
              <a:rPr lang="en-US" sz="1600" dirty="0">
                <a:latin typeface="Candara" panose="020E0502030303020204" pitchFamily="34" charset="0"/>
              </a:rPr>
              <a:t>if no response is received for a request within a given time. A non-zero </a:t>
            </a:r>
            <a:r>
              <a:rPr lang="en-US" sz="1600" b="1" dirty="0" smtClean="0">
                <a:latin typeface="Candara" panose="020E0502030303020204" pitchFamily="34" charset="0"/>
              </a:rPr>
              <a:t>Error Status</a:t>
            </a:r>
            <a:r>
              <a:rPr lang="en-US" sz="1600" dirty="0" smtClean="0">
                <a:latin typeface="Candara" panose="020E0502030303020204" pitchFamily="34" charset="0"/>
              </a:rPr>
              <a:t> </a:t>
            </a:r>
            <a:r>
              <a:rPr lang="en-US" sz="1600" dirty="0">
                <a:latin typeface="Candara" panose="020E0502030303020204" pitchFamily="34" charset="0"/>
              </a:rPr>
              <a:t>is used to </a:t>
            </a:r>
            <a:r>
              <a:rPr lang="en-US" sz="1600" dirty="0" smtClean="0">
                <a:latin typeface="Candara" panose="020E0502030303020204" pitchFamily="34" charset="0"/>
              </a:rPr>
              <a:t>indicate </a:t>
            </a:r>
            <a:r>
              <a:rPr lang="en-US" sz="1600" dirty="0">
                <a:latin typeface="Candara" panose="020E0502030303020204" pitchFamily="34" charset="0"/>
              </a:rPr>
              <a:t>that an error occurred. The convention is not to use 0 if no error is detected. </a:t>
            </a:r>
            <a:r>
              <a:rPr lang="en-US" sz="1600" b="1" dirty="0" smtClean="0">
                <a:latin typeface="Candara" panose="020E0502030303020204" pitchFamily="34" charset="0"/>
              </a:rPr>
              <a:t>Error index </a:t>
            </a:r>
            <a:r>
              <a:rPr lang="en-US" sz="1600" dirty="0">
                <a:latin typeface="Candara" panose="020E0502030303020204" pitchFamily="34" charset="0"/>
              </a:rPr>
              <a:t>is used </a:t>
            </a:r>
            <a:r>
              <a:rPr lang="en-US" sz="1600" dirty="0" smtClean="0">
                <a:latin typeface="Candara" panose="020E0502030303020204" pitchFamily="34" charset="0"/>
              </a:rPr>
              <a:t>to provide </a:t>
            </a:r>
            <a:r>
              <a:rPr lang="en-US" sz="1600" dirty="0">
                <a:latin typeface="Candara" panose="020E0502030303020204" pitchFamily="34" charset="0"/>
              </a:rPr>
              <a:t>additional information on the error status. </a:t>
            </a:r>
            <a:endParaRPr lang="en-US" sz="1600" dirty="0" smtClean="0">
              <a:latin typeface="Candara" panose="020E0502030303020204" pitchFamily="34" charset="0"/>
            </a:endParaRPr>
          </a:p>
          <a:p>
            <a:r>
              <a:rPr lang="en-US" sz="1600" dirty="0" smtClean="0">
                <a:latin typeface="Candara" panose="020E0502030303020204" pitchFamily="34" charset="0"/>
              </a:rPr>
              <a:t>The </a:t>
            </a:r>
            <a:r>
              <a:rPr lang="en-US" sz="1600" dirty="0">
                <a:latin typeface="Candara" panose="020E0502030303020204" pitchFamily="34" charset="0"/>
              </a:rPr>
              <a:t>value is filled with </a:t>
            </a:r>
            <a:r>
              <a:rPr lang="en-US" sz="1600" b="1" dirty="0">
                <a:latin typeface="Candara" panose="020E0502030303020204" pitchFamily="34" charset="0"/>
              </a:rPr>
              <a:t>NULL</a:t>
            </a:r>
            <a:r>
              <a:rPr lang="en-US" sz="1600" dirty="0">
                <a:latin typeface="Candara" panose="020E0502030303020204" pitchFamily="34" charset="0"/>
              </a:rPr>
              <a:t> in those cases where </a:t>
            </a:r>
            <a:r>
              <a:rPr lang="en-US" sz="1600" dirty="0" smtClean="0">
                <a:latin typeface="Candara" panose="020E0502030303020204" pitchFamily="34" charset="0"/>
              </a:rPr>
              <a:t>it is </a:t>
            </a:r>
            <a:r>
              <a:rPr lang="en-US" sz="1600" dirty="0">
                <a:latin typeface="Candara" panose="020E0502030303020204" pitchFamily="34" charset="0"/>
              </a:rPr>
              <a:t>not applicable, such as in get-request data PDU. Otherwise, it is filled with the varBind number </a:t>
            </a:r>
            <a:r>
              <a:rPr lang="en-US" sz="1600" dirty="0" smtClean="0">
                <a:latin typeface="Candara" panose="020E0502030303020204" pitchFamily="34" charset="0"/>
              </a:rPr>
              <a:t>where the </a:t>
            </a:r>
            <a:r>
              <a:rPr lang="en-US" sz="1600" dirty="0">
                <a:latin typeface="Candara" panose="020E0502030303020204" pitchFamily="34" charset="0"/>
              </a:rPr>
              <a:t>error occurred; for example, 1 </a:t>
            </a:r>
            <a:r>
              <a:rPr lang="en-US" sz="1600" dirty="0" smtClean="0">
                <a:latin typeface="Candara" panose="020E0502030303020204" pitchFamily="34" charset="0"/>
              </a:rPr>
              <a:t>if the </a:t>
            </a:r>
            <a:r>
              <a:rPr lang="en-US" sz="1600" dirty="0">
                <a:latin typeface="Candara" panose="020E0502030303020204" pitchFamily="34" charset="0"/>
              </a:rPr>
              <a:t>error occurred in the first varBind, 5 if the fifth varBind </a:t>
            </a:r>
            <a:r>
              <a:rPr lang="en-US" sz="1600" dirty="0" smtClean="0">
                <a:latin typeface="Candara" panose="020E0502030303020204" pitchFamily="34" charset="0"/>
              </a:rPr>
              <a:t>had an </a:t>
            </a:r>
            <a:r>
              <a:rPr lang="en-US" sz="1600" dirty="0">
                <a:latin typeface="Candara" panose="020E0502030303020204" pitchFamily="34" charset="0"/>
              </a:rPr>
              <a:t>error and so on</a:t>
            </a:r>
            <a:r>
              <a:rPr lang="en-US" sz="1600" dirty="0" smtClean="0">
                <a:latin typeface="Candara" panose="020E0502030303020204" pitchFamily="34" charset="0"/>
              </a:rPr>
              <a:t>.</a:t>
            </a:r>
            <a:endParaRPr lang="en-US"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246" name="Shape 246"/>
          <p:cNvCxnSpPr/>
          <p:nvPr/>
        </p:nvCxnSpPr>
        <p:spPr>
          <a:xfrm>
            <a:off x="3276600" y="4800600"/>
            <a:ext cx="5638800" cy="0"/>
          </a:xfrm>
          <a:prstGeom prst="straightConnector1">
            <a:avLst/>
          </a:prstGeom>
          <a:noFill/>
          <a:ln w="12700" cap="rnd" cmpd="sng">
            <a:solidFill>
              <a:schemeClr val="dk1"/>
            </a:solidFill>
            <a:prstDash val="solid"/>
            <a:miter/>
            <a:headEnd type="none" w="med" len="med"/>
            <a:tailEnd type="none" w="med" len="med"/>
          </a:ln>
        </p:spPr>
      </p:cxnSp>
      <p:sp>
        <p:nvSpPr>
          <p:cNvPr id="248" name="Shape 24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49" name="Shape 249"/>
          <p:cNvSpPr txBox="1"/>
          <p:nvPr/>
        </p:nvSpPr>
        <p:spPr>
          <a:xfrm>
            <a:off x="3200401" y="487680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250" name="Shape 250"/>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Error in Response</a:t>
            </a:r>
          </a:p>
        </p:txBody>
      </p:sp>
      <p:pic>
        <p:nvPicPr>
          <p:cNvPr id="251" name="Shape 251"/>
          <p:cNvPicPr preferRelativeResize="0"/>
          <p:nvPr/>
        </p:nvPicPr>
        <p:blipFill rotWithShape="1">
          <a:blip r:embed="rId3">
            <a:alphaModFix/>
          </a:blip>
          <a:srcRect/>
          <a:stretch/>
        </p:blipFill>
        <p:spPr>
          <a:xfrm>
            <a:off x="3124200" y="992188"/>
            <a:ext cx="5495924" cy="2628899"/>
          </a:xfrm>
          <a:prstGeom prst="rect">
            <a:avLst/>
          </a:prstGeom>
          <a:noFill/>
          <a:ln>
            <a:noFill/>
          </a:ln>
        </p:spPr>
      </p:pic>
      <p:sp>
        <p:nvSpPr>
          <p:cNvPr id="252" name="Shape 252"/>
          <p:cNvSpPr txBox="1"/>
          <p:nvPr/>
        </p:nvSpPr>
        <p:spPr>
          <a:xfrm>
            <a:off x="3124201" y="3962400"/>
            <a:ext cx="6172199"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a:solidFill>
                  <a:srgbClr val="0070C0"/>
                </a:solidFill>
                <a:latin typeface="Candara" panose="020E0502030303020204" pitchFamily="34" charset="0"/>
              </a:rPr>
              <a:t>Error Index</a:t>
            </a:r>
            <a:r>
              <a:rPr lang="en-US" sz="2000" dirty="0">
                <a:solidFill>
                  <a:schemeClr val="dk1"/>
                </a:solidFill>
                <a:latin typeface="Candara" panose="020E0502030303020204" pitchFamily="34" charset="0"/>
              </a:rPr>
              <a:t>: No. of </a:t>
            </a:r>
            <a:r>
              <a:rPr lang="en-US" sz="2000" b="1" dirty="0">
                <a:solidFill>
                  <a:srgbClr val="0070C0"/>
                </a:solidFill>
                <a:latin typeface="Candara" panose="020E0502030303020204" pitchFamily="34" charset="0"/>
              </a:rPr>
              <a:t>VarBind</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that the first error occurred</a:t>
            </a:r>
          </a:p>
        </p:txBody>
      </p:sp>
      <p:cxnSp>
        <p:nvCxnSpPr>
          <p:cNvPr id="255" name="Shape 25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56" name="Shape 25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388620" y="5783580"/>
            <a:ext cx="10172978" cy="1295868"/>
          </a:xfrm>
          <a:prstGeom prst="rect">
            <a:avLst/>
          </a:prstGeom>
          <a:noFill/>
        </p:spPr>
        <p:txBody>
          <a:bodyPr wrap="none" rtlCol="0">
            <a:spAutoFit/>
          </a:bodyPr>
          <a:lstStyle/>
          <a:p>
            <a:pPr>
              <a:lnSpc>
                <a:spcPct val="150000"/>
              </a:lnSpc>
            </a:pPr>
            <a:r>
              <a:rPr lang="en-US" sz="1800" dirty="0">
                <a:latin typeface="Candara" panose="020E0502030303020204" pitchFamily="34" charset="0"/>
              </a:rPr>
              <a:t>The reverse process goes on at the receiver. The message is discarded if an error is encountered in</a:t>
            </a:r>
          </a:p>
          <a:p>
            <a:pPr>
              <a:lnSpc>
                <a:spcPct val="150000"/>
              </a:lnSpc>
            </a:pPr>
            <a:r>
              <a:rPr lang="en-US" sz="1800" dirty="0">
                <a:latin typeface="Candara" panose="020E0502030303020204" pitchFamily="34" charset="0"/>
              </a:rPr>
              <a:t>any of the steps. A trap may be generated in case of authentication failure. On successful receipt of the</a:t>
            </a:r>
          </a:p>
          <a:p>
            <a:pPr>
              <a:lnSpc>
                <a:spcPct val="150000"/>
              </a:lnSpc>
            </a:pPr>
            <a:r>
              <a:rPr lang="en-US" sz="1800" dirty="0">
                <a:latin typeface="Candara" panose="020E0502030303020204" pitchFamily="34" charset="0"/>
              </a:rPr>
              <a:t>message, a return message is generated, </a:t>
            </a:r>
            <a:r>
              <a:rPr lang="en-US" sz="1800" dirty="0" smtClean="0">
                <a:latin typeface="Candara" panose="020E0502030303020204" pitchFamily="34" charset="0"/>
              </a:rPr>
              <a:t>if the </a:t>
            </a:r>
            <a:r>
              <a:rPr lang="en-US" sz="1800" dirty="0">
                <a:latin typeface="Candara" panose="020E0502030303020204" pitchFamily="34" charset="0"/>
              </a:rPr>
              <a:t>original message is a get-request.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7631" y="981076"/>
            <a:ext cx="6613970" cy="3899325"/>
          </a:xfrm>
          <a:prstGeom prst="rect">
            <a:avLst/>
          </a:prstGeom>
        </p:spPr>
      </p:pic>
      <p:sp>
        <p:nvSpPr>
          <p:cNvPr id="263" name="Shape 263"/>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Trap PDU</a:t>
            </a:r>
          </a:p>
        </p:txBody>
      </p:sp>
      <p:sp>
        <p:nvSpPr>
          <p:cNvPr id="265" name="Shape 265"/>
          <p:cNvSpPr txBox="1"/>
          <p:nvPr/>
        </p:nvSpPr>
        <p:spPr>
          <a:xfrm>
            <a:off x="272204" y="6291158"/>
            <a:ext cx="10443210" cy="2532061"/>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Times New Roman"/>
              <a:buChar char="•"/>
            </a:pPr>
            <a:r>
              <a:rPr lang="en-US" sz="2000" dirty="0">
                <a:solidFill>
                  <a:srgbClr val="002060"/>
                </a:solidFill>
                <a:latin typeface="Times New Roman"/>
                <a:ea typeface="Times New Roman"/>
                <a:cs typeface="Times New Roman"/>
                <a:sym typeface="Times New Roman"/>
              </a:rPr>
              <a:t> </a:t>
            </a:r>
            <a:r>
              <a:rPr lang="en-US" sz="2000" b="1" dirty="0">
                <a:solidFill>
                  <a:srgbClr val="002060"/>
                </a:solidFill>
                <a:latin typeface="Candara" panose="020E0502030303020204" pitchFamily="34" charset="0"/>
              </a:rPr>
              <a:t>Enterprise</a:t>
            </a:r>
            <a:r>
              <a:rPr lang="en-US" sz="2000" dirty="0">
                <a:solidFill>
                  <a:srgbClr val="002060"/>
                </a:solidFill>
                <a:latin typeface="Candara" panose="020E0502030303020204" pitchFamily="34" charset="0"/>
              </a:rPr>
              <a:t> and </a:t>
            </a:r>
            <a:r>
              <a:rPr lang="en-US" sz="2000" b="1" dirty="0">
                <a:solidFill>
                  <a:srgbClr val="002060"/>
                </a:solidFill>
                <a:latin typeface="Candara" panose="020E0502030303020204" pitchFamily="34" charset="0"/>
              </a:rPr>
              <a:t>agent</a:t>
            </a:r>
            <a:r>
              <a:rPr lang="en-US" sz="2000" dirty="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address</a:t>
            </a:r>
            <a:r>
              <a:rPr lang="en-US" sz="2000" dirty="0">
                <a:solidFill>
                  <a:srgbClr val="002060"/>
                </a:solidFill>
                <a:latin typeface="Candara" panose="020E0502030303020204" pitchFamily="34" charset="0"/>
              </a:rPr>
              <a:t> pertain to the system </a:t>
            </a:r>
            <a:r>
              <a:rPr lang="en-US" sz="2000" dirty="0" smtClean="0">
                <a:solidFill>
                  <a:srgbClr val="002060"/>
                </a:solidFill>
                <a:latin typeface="Candara" panose="020E0502030303020204" pitchFamily="34" charset="0"/>
              </a:rPr>
              <a:t>generating </a:t>
            </a:r>
            <a:r>
              <a:rPr lang="en-US" sz="2000" dirty="0">
                <a:solidFill>
                  <a:srgbClr val="002060"/>
                </a:solidFill>
                <a:latin typeface="Candara" panose="020E0502030303020204" pitchFamily="34" charset="0"/>
              </a:rPr>
              <a:t>the </a:t>
            </a:r>
            <a:r>
              <a:rPr lang="en-US" sz="2000" b="1" dirty="0">
                <a:solidFill>
                  <a:srgbClr val="002060"/>
                </a:solidFill>
                <a:latin typeface="Candara" panose="020E0502030303020204" pitchFamily="34" charset="0"/>
              </a:rPr>
              <a:t>trap</a:t>
            </a:r>
          </a:p>
          <a:p>
            <a:pPr>
              <a:lnSpc>
                <a:spcPct val="150000"/>
              </a:lnSpc>
              <a:buClr>
                <a:schemeClr val="dk1"/>
              </a:buClr>
              <a:buSzPct val="100000"/>
              <a:buFont typeface="Arial"/>
              <a:buChar char="•"/>
            </a:pPr>
            <a:r>
              <a:rPr lang="en-US" sz="2000" dirty="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Seven generic traps </a:t>
            </a:r>
            <a:r>
              <a:rPr lang="en-US" sz="2000" dirty="0">
                <a:solidFill>
                  <a:srgbClr val="002060"/>
                </a:solidFill>
                <a:latin typeface="Candara" panose="020E0502030303020204" pitchFamily="34" charset="0"/>
              </a:rPr>
              <a:t>specified by </a:t>
            </a:r>
            <a:r>
              <a:rPr lang="en-US" sz="2000" b="1" dirty="0">
                <a:solidFill>
                  <a:srgbClr val="002060"/>
                </a:solidFill>
                <a:latin typeface="Candara" panose="020E0502030303020204" pitchFamily="34" charset="0"/>
              </a:rPr>
              <a:t>enumerated </a:t>
            </a:r>
            <a:r>
              <a:rPr lang="en-US" sz="2000" b="1" dirty="0" smtClean="0">
                <a:solidFill>
                  <a:srgbClr val="002060"/>
                </a:solidFill>
                <a:latin typeface="Candara" panose="020E0502030303020204" pitchFamily="34" charset="0"/>
              </a:rPr>
              <a:t>INTEGER</a:t>
            </a:r>
            <a:endParaRPr lang="en-US" sz="2000" b="1" dirty="0">
              <a:solidFill>
                <a:srgbClr val="002060"/>
              </a:solidFill>
              <a:latin typeface="Candara" panose="020E0502030303020204" pitchFamily="34" charset="0"/>
            </a:endParaRPr>
          </a:p>
          <a:p>
            <a:pPr>
              <a:lnSpc>
                <a:spcPct val="150000"/>
              </a:lnSpc>
              <a:buClr>
                <a:schemeClr val="dk1"/>
              </a:buClr>
              <a:buSzPct val="100000"/>
              <a:buFont typeface="Arial"/>
              <a:buChar char="•"/>
            </a:pPr>
            <a:r>
              <a:rPr lang="en-US" sz="2000" dirty="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Specific trap</a:t>
            </a:r>
            <a:r>
              <a:rPr lang="en-US" sz="2000" dirty="0">
                <a:solidFill>
                  <a:srgbClr val="002060"/>
                </a:solidFill>
                <a:latin typeface="Candara" panose="020E0502030303020204" pitchFamily="34" charset="0"/>
              </a:rPr>
              <a:t> is a trap </a:t>
            </a:r>
            <a:r>
              <a:rPr lang="en-US" sz="2000" b="1" dirty="0">
                <a:solidFill>
                  <a:srgbClr val="002060"/>
                </a:solidFill>
                <a:latin typeface="Candara" panose="020E0502030303020204" pitchFamily="34" charset="0"/>
              </a:rPr>
              <a:t>not</a:t>
            </a:r>
            <a:r>
              <a:rPr lang="en-US" sz="2000" dirty="0">
                <a:solidFill>
                  <a:srgbClr val="002060"/>
                </a:solidFill>
                <a:latin typeface="Candara" panose="020E0502030303020204" pitchFamily="34" charset="0"/>
              </a:rPr>
              <a:t> covered by </a:t>
            </a:r>
            <a:r>
              <a:rPr lang="en-US" sz="2000" dirty="0" smtClean="0">
                <a:solidFill>
                  <a:srgbClr val="002060"/>
                </a:solidFill>
                <a:latin typeface="Candara" panose="020E0502030303020204" pitchFamily="34" charset="0"/>
              </a:rPr>
              <a:t>enterprise specific </a:t>
            </a:r>
            <a:r>
              <a:rPr lang="en-US" sz="2000" dirty="0">
                <a:solidFill>
                  <a:srgbClr val="002060"/>
                </a:solidFill>
                <a:latin typeface="Candara" panose="020E0502030303020204" pitchFamily="34" charset="0"/>
              </a:rPr>
              <a:t>trap</a:t>
            </a:r>
          </a:p>
          <a:p>
            <a:pPr>
              <a:lnSpc>
                <a:spcPct val="150000"/>
              </a:lnSpc>
              <a:buClr>
                <a:schemeClr val="dk1"/>
              </a:buClr>
              <a:buSzPct val="100000"/>
              <a:buFont typeface="Arial"/>
              <a:buChar char="•"/>
            </a:pPr>
            <a:r>
              <a:rPr lang="en-US" sz="2000" dirty="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Timestamp</a:t>
            </a:r>
            <a:r>
              <a:rPr lang="en-US" sz="2000" dirty="0">
                <a:solidFill>
                  <a:srgbClr val="002060"/>
                </a:solidFill>
                <a:latin typeface="Candara" panose="020E0502030303020204" pitchFamily="34" charset="0"/>
              </a:rPr>
              <a:t> indicates </a:t>
            </a:r>
            <a:r>
              <a:rPr lang="en-US" sz="2000" b="1" dirty="0">
                <a:solidFill>
                  <a:srgbClr val="002060"/>
                </a:solidFill>
                <a:latin typeface="Candara" panose="020E0502030303020204" pitchFamily="34" charset="0"/>
              </a:rPr>
              <a:t>elapsed</a:t>
            </a:r>
            <a:r>
              <a:rPr lang="en-US" sz="2000" dirty="0">
                <a:solidFill>
                  <a:srgbClr val="002060"/>
                </a:solidFill>
                <a:latin typeface="Candara" panose="020E0502030303020204" pitchFamily="34" charset="0"/>
              </a:rPr>
              <a:t> </a:t>
            </a:r>
            <a:r>
              <a:rPr lang="en-US" sz="2000" b="1" dirty="0">
                <a:solidFill>
                  <a:srgbClr val="002060"/>
                </a:solidFill>
                <a:latin typeface="Candara" panose="020E0502030303020204" pitchFamily="34" charset="0"/>
              </a:rPr>
              <a:t>time</a:t>
            </a:r>
            <a:r>
              <a:rPr lang="en-US" sz="2000" dirty="0">
                <a:solidFill>
                  <a:srgbClr val="002060"/>
                </a:solidFill>
                <a:latin typeface="Candara" panose="020E0502030303020204" pitchFamily="34" charset="0"/>
              </a:rPr>
              <a:t> since last </a:t>
            </a:r>
            <a:r>
              <a:rPr lang="en-US" sz="2000" dirty="0" smtClean="0">
                <a:solidFill>
                  <a:srgbClr val="002060"/>
                </a:solidFill>
                <a:latin typeface="Candara" panose="020E0502030303020204" pitchFamily="34" charset="0"/>
              </a:rPr>
              <a:t>re-initialization</a:t>
            </a:r>
            <a:endParaRPr lang="en-US" sz="2000" dirty="0">
              <a:solidFill>
                <a:srgbClr val="002060"/>
              </a:solidFill>
              <a:latin typeface="Candara" panose="020E0502030303020204" pitchFamily="34" charset="0"/>
            </a:endParaRPr>
          </a:p>
        </p:txBody>
      </p:sp>
      <p:cxnSp>
        <p:nvCxnSpPr>
          <p:cNvPr id="268" name="Shape 268"/>
          <p:cNvCxnSpPr/>
          <p:nvPr/>
        </p:nvCxnSpPr>
        <p:spPr>
          <a:xfrm>
            <a:off x="329354" y="5761567"/>
            <a:ext cx="5638800" cy="0"/>
          </a:xfrm>
          <a:prstGeom prst="straightConnector1">
            <a:avLst/>
          </a:prstGeom>
          <a:noFill/>
          <a:ln w="12700" cap="rnd" cmpd="sng">
            <a:solidFill>
              <a:schemeClr val="dk1"/>
            </a:solidFill>
            <a:prstDash val="solid"/>
            <a:miter/>
            <a:headEnd type="none" w="med" len="med"/>
            <a:tailEnd type="none" w="med" len="med"/>
          </a:ln>
        </p:spPr>
      </p:cxnSp>
      <p:sp>
        <p:nvSpPr>
          <p:cNvPr id="269" name="Shape 269"/>
          <p:cNvSpPr txBox="1"/>
          <p:nvPr/>
        </p:nvSpPr>
        <p:spPr>
          <a:xfrm>
            <a:off x="253155" y="5761567"/>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271" name="Shape 27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72" name="Shape 27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6606541" y="900430"/>
            <a:ext cx="5486400" cy="4619854"/>
          </a:xfrm>
          <a:prstGeom prst="rect">
            <a:avLst/>
          </a:prstGeom>
          <a:noFill/>
        </p:spPr>
        <p:txBody>
          <a:bodyPr wrap="square" rtlCol="0">
            <a:spAutoFit/>
          </a:bodyPr>
          <a:lstStyle/>
          <a:p>
            <a:pPr>
              <a:lnSpc>
                <a:spcPct val="150000"/>
              </a:lnSpc>
            </a:pPr>
            <a:r>
              <a:rPr lang="en-US" sz="1800" dirty="0" smtClean="0">
                <a:latin typeface="Candara" panose="020E0502030303020204" pitchFamily="34" charset="0"/>
              </a:rPr>
              <a:t>Figure </a:t>
            </a:r>
            <a:r>
              <a:rPr lang="en-US" sz="1800" dirty="0">
                <a:latin typeface="Candara" panose="020E0502030303020204" pitchFamily="34" charset="0"/>
              </a:rPr>
              <a:t>5.9 shows the </a:t>
            </a:r>
            <a:r>
              <a:rPr lang="en-US" sz="1800" b="1" dirty="0">
                <a:latin typeface="Candara" panose="020E0502030303020204" pitchFamily="34" charset="0"/>
              </a:rPr>
              <a:t>structure for a trap PDU</a:t>
            </a:r>
            <a:r>
              <a:rPr lang="en-US" sz="1800" dirty="0">
                <a:latin typeface="Candara" panose="020E0502030303020204" pitchFamily="34" charset="0"/>
              </a:rPr>
              <a:t>, which contains n </a:t>
            </a:r>
            <a:r>
              <a:rPr lang="en-US" sz="1800" b="1" dirty="0">
                <a:latin typeface="Candara" panose="020E0502030303020204" pitchFamily="34" charset="0"/>
              </a:rPr>
              <a:t>VarBinds</a:t>
            </a:r>
            <a:r>
              <a:rPr lang="en-US" sz="1800" dirty="0">
                <a:latin typeface="Candara" panose="020E0502030303020204" pitchFamily="34" charset="0"/>
              </a:rPr>
              <a:t>, i.e., n </a:t>
            </a:r>
            <a:r>
              <a:rPr lang="en-US" sz="1800" b="1" dirty="0">
                <a:latin typeface="Candara" panose="020E0502030303020204" pitchFamily="34" charset="0"/>
              </a:rPr>
              <a:t>managed </a:t>
            </a:r>
            <a:r>
              <a:rPr lang="en-US" sz="1800" b="1" dirty="0" smtClean="0">
                <a:latin typeface="Candara" panose="020E0502030303020204" pitchFamily="34" charset="0"/>
              </a:rPr>
              <a:t>objects</a:t>
            </a:r>
            <a:r>
              <a:rPr lang="en-US" sz="1800" dirty="0" smtClean="0">
                <a:latin typeface="Candara" panose="020E0502030303020204" pitchFamily="34" charset="0"/>
              </a:rPr>
              <a:t>. </a:t>
            </a:r>
          </a:p>
          <a:p>
            <a:pPr>
              <a:lnSpc>
                <a:spcPct val="150000"/>
              </a:lnSpc>
            </a:pPr>
            <a:r>
              <a:rPr lang="en-US" sz="1800" dirty="0" smtClean="0">
                <a:latin typeface="Candara" panose="020E0502030303020204" pitchFamily="34" charset="0"/>
              </a:rPr>
              <a:t>The </a:t>
            </a:r>
            <a:r>
              <a:rPr lang="en-US" sz="1800" dirty="0">
                <a:latin typeface="Candara" panose="020E0502030303020204" pitchFamily="34" charset="0"/>
              </a:rPr>
              <a:t>enterprise [RFC 1155] and agent-address pertain to the system generating the trap.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The </a:t>
            </a:r>
            <a:r>
              <a:rPr lang="en-US" sz="1800" b="1" dirty="0" smtClean="0">
                <a:latin typeface="Candara" panose="020E0502030303020204" pitchFamily="34" charset="0"/>
              </a:rPr>
              <a:t>generic-trap</a:t>
            </a:r>
            <a:r>
              <a:rPr lang="en-US" sz="1800" dirty="0" smtClean="0">
                <a:latin typeface="Candara" panose="020E0502030303020204" pitchFamily="34" charset="0"/>
              </a:rPr>
              <a:t> consists </a:t>
            </a:r>
            <a:r>
              <a:rPr lang="en-US" sz="1800" dirty="0">
                <a:latin typeface="Candara" panose="020E0502030303020204" pitchFamily="34" charset="0"/>
              </a:rPr>
              <a:t>of </a:t>
            </a:r>
            <a:r>
              <a:rPr lang="en-US" sz="1800" b="1" dirty="0">
                <a:latin typeface="Candara" panose="020E0502030303020204" pitchFamily="34" charset="0"/>
              </a:rPr>
              <a:t>seven</a:t>
            </a:r>
            <a:r>
              <a:rPr lang="en-US" sz="1800" dirty="0">
                <a:latin typeface="Candara" panose="020E0502030303020204" pitchFamily="34" charset="0"/>
              </a:rPr>
              <a:t> </a:t>
            </a:r>
            <a:r>
              <a:rPr lang="en-US" sz="1800" b="1" dirty="0">
                <a:latin typeface="Candara" panose="020E0502030303020204" pitchFamily="34" charset="0"/>
              </a:rPr>
              <a:t>types</a:t>
            </a:r>
            <a:r>
              <a:rPr lang="en-US" sz="1800" dirty="0">
                <a:latin typeface="Candara" panose="020E0502030303020204" pitchFamily="34" charset="0"/>
              </a:rPr>
              <a:t> as listed in </a:t>
            </a:r>
            <a:r>
              <a:rPr lang="en-US" sz="1800" b="1" dirty="0">
                <a:latin typeface="Candara" panose="020E0502030303020204" pitchFamily="34" charset="0"/>
              </a:rPr>
              <a:t>Table 5.1</a:t>
            </a:r>
            <a:r>
              <a:rPr lang="en-US" sz="1800" dirty="0">
                <a:latin typeface="Candara" panose="020E0502030303020204" pitchFamily="34" charset="0"/>
              </a:rPr>
              <a:t>. The integer in parenthesis associated with each name </a:t>
            </a:r>
            <a:r>
              <a:rPr lang="en-US" sz="1800" dirty="0" smtClean="0">
                <a:latin typeface="Candara" panose="020E0502030303020204" pitchFamily="34" charset="0"/>
              </a:rPr>
              <a:t>indicates </a:t>
            </a:r>
            <a:r>
              <a:rPr lang="en-US" sz="1800" dirty="0">
                <a:latin typeface="Candara" panose="020E0502030303020204" pitchFamily="34" charset="0"/>
              </a:rPr>
              <a:t>the enumerated INTEGER.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The </a:t>
            </a:r>
            <a:r>
              <a:rPr lang="en-US" sz="1800" b="1" dirty="0">
                <a:latin typeface="Candara" panose="020E0502030303020204" pitchFamily="34" charset="0"/>
              </a:rPr>
              <a:t>specific-trap</a:t>
            </a:r>
            <a:r>
              <a:rPr lang="en-US" sz="1800" dirty="0">
                <a:latin typeface="Candara" panose="020E0502030303020204" pitchFamily="34" charset="0"/>
              </a:rPr>
              <a:t> is a trap that is not covered </a:t>
            </a:r>
            <a:r>
              <a:rPr lang="en-US" sz="1800" dirty="0" smtClean="0">
                <a:latin typeface="Candara" panose="020E0502030303020204" pitchFamily="34" charset="0"/>
              </a:rPr>
              <a:t>by the enterprise Specific trap</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Time-stamp </a:t>
            </a:r>
            <a:r>
              <a:rPr lang="en-US" sz="1800" dirty="0">
                <a:latin typeface="Candara" panose="020E0502030303020204" pitchFamily="34" charset="0"/>
              </a:rPr>
              <a:t>indicates </a:t>
            </a:r>
            <a:r>
              <a:rPr lang="en-US" sz="1800" dirty="0" smtClean="0">
                <a:latin typeface="Candara" panose="020E0502030303020204" pitchFamily="34" charset="0"/>
              </a:rPr>
              <a:t>the elapsed </a:t>
            </a:r>
            <a:r>
              <a:rPr lang="en-US" sz="1800" dirty="0">
                <a:latin typeface="Candara" panose="020E0502030303020204" pitchFamily="34" charset="0"/>
              </a:rPr>
              <a:t>time since last re-initialization.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Shape 280"/>
          <p:cNvSpPr txBox="1"/>
          <p:nvPr/>
        </p:nvSpPr>
        <p:spPr>
          <a:xfrm>
            <a:off x="3276600" y="1066801"/>
            <a:ext cx="5638800" cy="417511"/>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281" name="Shape 281"/>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 </a:t>
            </a:r>
            <a:r>
              <a:rPr lang="en-US" sz="3200" b="1" dirty="0">
                <a:solidFill>
                  <a:srgbClr val="00B0F0"/>
                </a:solidFill>
                <a:latin typeface="Candara" panose="020E0502030303020204" pitchFamily="34" charset="0"/>
              </a:rPr>
              <a:t>Operations</a:t>
            </a:r>
          </a:p>
        </p:txBody>
      </p:sp>
      <p:cxnSp>
        <p:nvCxnSpPr>
          <p:cNvPr id="287" name="Shape 28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288" name="Shape 28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pic>
        <p:nvPicPr>
          <p:cNvPr id="3" name="Picture 2"/>
          <p:cNvPicPr>
            <a:picLocks noChangeAspect="1"/>
          </p:cNvPicPr>
          <p:nvPr/>
        </p:nvPicPr>
        <p:blipFill>
          <a:blip r:embed="rId3"/>
          <a:stretch>
            <a:fillRect/>
          </a:stretch>
        </p:blipFill>
        <p:spPr>
          <a:xfrm>
            <a:off x="2933704" y="1066801"/>
            <a:ext cx="6172191" cy="2941316"/>
          </a:xfrm>
          <a:prstGeom prst="rect">
            <a:avLst/>
          </a:prstGeom>
        </p:spPr>
      </p:pic>
      <p:sp>
        <p:nvSpPr>
          <p:cNvPr id="4" name="TextBox 3"/>
          <p:cNvSpPr txBox="1"/>
          <p:nvPr/>
        </p:nvSpPr>
        <p:spPr>
          <a:xfrm>
            <a:off x="183482" y="4544528"/>
            <a:ext cx="11822414" cy="4401205"/>
          </a:xfrm>
          <a:prstGeom prst="rect">
            <a:avLst/>
          </a:prstGeom>
          <a:noFill/>
        </p:spPr>
        <p:txBody>
          <a:bodyPr wrap="square" rtlCol="1">
            <a:spAutoFit/>
          </a:bodyPr>
          <a:lstStyle/>
          <a:p>
            <a:pPr>
              <a:lnSpc>
                <a:spcPct val="150000"/>
              </a:lnSpc>
              <a:spcAft>
                <a:spcPts val="600"/>
              </a:spcAft>
            </a:pPr>
            <a:r>
              <a:rPr lang="en-US" sz="1800" b="1" dirty="0">
                <a:latin typeface="Candara" panose="020E0502030303020204" pitchFamily="34" charset="0"/>
              </a:rPr>
              <a:t>SNMP operations</a:t>
            </a:r>
            <a:r>
              <a:rPr lang="en-US" sz="1800" dirty="0">
                <a:latin typeface="Candara" panose="020E0502030303020204" pitchFamily="34" charset="0"/>
              </a:rPr>
              <a:t> comprise </a:t>
            </a:r>
            <a:r>
              <a:rPr lang="en-US" sz="1800" b="1" dirty="0">
                <a:solidFill>
                  <a:srgbClr val="0070C0"/>
                </a:solidFill>
                <a:latin typeface="Candara" panose="020E0502030303020204" pitchFamily="34" charset="0"/>
              </a:rPr>
              <a:t>get</a:t>
            </a:r>
            <a:r>
              <a:rPr lang="en-US" sz="1800" dirty="0">
                <a:solidFill>
                  <a:srgbClr val="0070C0"/>
                </a:solidFill>
                <a:latin typeface="Candara" panose="020E0502030303020204" pitchFamily="34" charset="0"/>
              </a:rPr>
              <a:t> </a:t>
            </a:r>
            <a:r>
              <a:rPr lang="en-US" sz="1800" dirty="0">
                <a:latin typeface="Candara" panose="020E0502030303020204" pitchFamily="34" charset="0"/>
              </a:rPr>
              <a:t>and </a:t>
            </a:r>
            <a:r>
              <a:rPr lang="en-US" sz="1800" b="1" dirty="0">
                <a:solidFill>
                  <a:srgbClr val="0070C0"/>
                </a:solidFill>
                <a:latin typeface="Candara" panose="020E0502030303020204" pitchFamily="34" charset="0"/>
              </a:rPr>
              <a:t>set</a:t>
            </a:r>
            <a:r>
              <a:rPr lang="en-US" sz="1800" dirty="0">
                <a:solidFill>
                  <a:srgbClr val="0070C0"/>
                </a:solidFill>
                <a:latin typeface="Candara" panose="020E0502030303020204" pitchFamily="34" charset="0"/>
              </a:rPr>
              <a:t> </a:t>
            </a:r>
            <a:r>
              <a:rPr lang="en-US" sz="1800" dirty="0">
                <a:latin typeface="Candara" panose="020E0502030303020204" pitchFamily="34" charset="0"/>
              </a:rPr>
              <a:t>messages from the </a:t>
            </a:r>
            <a:r>
              <a:rPr lang="en-US" sz="1800" b="1" dirty="0">
                <a:latin typeface="Candara" panose="020E0502030303020204" pitchFamily="34" charset="0"/>
              </a:rPr>
              <a:t>manager</a:t>
            </a:r>
            <a:r>
              <a:rPr lang="en-US" sz="1800" dirty="0">
                <a:latin typeface="Candara" panose="020E0502030303020204" pitchFamily="34" charset="0"/>
              </a:rPr>
              <a:t> to the </a:t>
            </a:r>
            <a:r>
              <a:rPr lang="en-US" sz="1800" b="1" dirty="0">
                <a:latin typeface="Candara" panose="020E0502030303020204" pitchFamily="34" charset="0"/>
              </a:rPr>
              <a:t>agent</a:t>
            </a:r>
            <a:r>
              <a:rPr lang="en-US" sz="1800" dirty="0">
                <a:latin typeface="Candara" panose="020E0502030303020204" pitchFamily="34" charset="0"/>
              </a:rPr>
              <a:t>, and </a:t>
            </a:r>
            <a:r>
              <a:rPr lang="en-US" sz="1800" b="1" dirty="0">
                <a:solidFill>
                  <a:srgbClr val="0070C0"/>
                </a:solidFill>
                <a:latin typeface="Candara" panose="020E0502030303020204" pitchFamily="34" charset="0"/>
              </a:rPr>
              <a:t>get</a:t>
            </a:r>
            <a:r>
              <a:rPr lang="en-US" sz="1800" dirty="0">
                <a:solidFill>
                  <a:srgbClr val="0070C0"/>
                </a:solidFill>
                <a:latin typeface="Candara" panose="020E0502030303020204" pitchFamily="34" charset="0"/>
              </a:rPr>
              <a:t> </a:t>
            </a:r>
            <a:r>
              <a:rPr lang="en-US" sz="1800" dirty="0">
                <a:latin typeface="Candara" panose="020E0502030303020204" pitchFamily="34" charset="0"/>
              </a:rPr>
              <a:t>and </a:t>
            </a:r>
            <a:r>
              <a:rPr lang="en-US" sz="1800" b="1" dirty="0">
                <a:solidFill>
                  <a:srgbClr val="0070C0"/>
                </a:solidFill>
                <a:latin typeface="Candara" panose="020E0502030303020204" pitchFamily="34" charset="0"/>
              </a:rPr>
              <a:t>trap</a:t>
            </a:r>
            <a:r>
              <a:rPr lang="en-US" sz="1800" dirty="0">
                <a:solidFill>
                  <a:srgbClr val="0070C0"/>
                </a:solidFill>
                <a:latin typeface="Candara" panose="020E0502030303020204" pitchFamily="34" charset="0"/>
              </a:rPr>
              <a:t> </a:t>
            </a:r>
            <a:r>
              <a:rPr lang="en-US" sz="1800" dirty="0" smtClean="0">
                <a:latin typeface="Candara" panose="020E0502030303020204" pitchFamily="34" charset="0"/>
              </a:rPr>
              <a:t>messages </a:t>
            </a:r>
            <a:r>
              <a:rPr lang="en-US" sz="1800" dirty="0">
                <a:latin typeface="Candara" panose="020E0502030303020204" pitchFamily="34" charset="0"/>
              </a:rPr>
              <a:t>from the </a:t>
            </a:r>
            <a:r>
              <a:rPr lang="en-US" sz="1800" b="1" dirty="0">
                <a:latin typeface="Candara" panose="020E0502030303020204" pitchFamily="34" charset="0"/>
              </a:rPr>
              <a:t>agent</a:t>
            </a:r>
            <a:r>
              <a:rPr lang="en-US" sz="1800" dirty="0">
                <a:latin typeface="Candara" panose="020E0502030303020204" pitchFamily="34" charset="0"/>
              </a:rPr>
              <a:t> to the </a:t>
            </a:r>
            <a:r>
              <a:rPr lang="en-US" sz="1800" b="1" dirty="0">
                <a:latin typeface="Candara" panose="020E0502030303020204" pitchFamily="34" charset="0"/>
              </a:rPr>
              <a:t>manager</a:t>
            </a:r>
            <a:r>
              <a:rPr lang="en-US" sz="1800" dirty="0">
                <a:latin typeface="Candara" panose="020E0502030303020204" pitchFamily="34" charset="0"/>
              </a:rPr>
              <a:t>. We will now look at these operations in detail in this section</a:t>
            </a:r>
            <a:r>
              <a:rPr lang="en-US" sz="1800" dirty="0" smtClean="0">
                <a:latin typeface="Candara" panose="020E0502030303020204" pitchFamily="34" charset="0"/>
              </a:rPr>
              <a:t>.</a:t>
            </a:r>
            <a:endParaRPr lang="ar-SA" sz="1800" dirty="0">
              <a:latin typeface="Candara" panose="020E0502030303020204" pitchFamily="34" charset="0"/>
            </a:endParaRPr>
          </a:p>
          <a:p>
            <a:pPr>
              <a:lnSpc>
                <a:spcPct val="150000"/>
              </a:lnSpc>
              <a:spcAft>
                <a:spcPts val="600"/>
              </a:spcAft>
            </a:pPr>
            <a:r>
              <a:rPr lang="en-US" sz="1800" b="1" dirty="0">
                <a:solidFill>
                  <a:srgbClr val="0070C0"/>
                </a:solidFill>
                <a:latin typeface="Candara" panose="020E0502030303020204" pitchFamily="34" charset="0"/>
              </a:rPr>
              <a:t>GetRequest PDU </a:t>
            </a:r>
            <a:r>
              <a:rPr lang="en-US" sz="1800" b="1" dirty="0">
                <a:solidFill>
                  <a:srgbClr val="00B0F0"/>
                </a:solidFill>
                <a:latin typeface="Candara" panose="020E0502030303020204" pitchFamily="34" charset="0"/>
              </a:rPr>
              <a:t>Operation</a:t>
            </a:r>
            <a:r>
              <a:rPr lang="en-US" sz="1800" dirty="0">
                <a:latin typeface="Candara" panose="020E0502030303020204" pitchFamily="34" charset="0"/>
              </a:rPr>
              <a:t>. Figure 5.10 shows a </a:t>
            </a:r>
            <a:r>
              <a:rPr lang="en-US" sz="1800" b="1" dirty="0">
                <a:latin typeface="Candara" panose="020E0502030303020204" pitchFamily="34" charset="0"/>
              </a:rPr>
              <a:t>sequence of operations</a:t>
            </a:r>
            <a:r>
              <a:rPr lang="en-US" sz="1800" dirty="0">
                <a:latin typeface="Candara" panose="020E0502030303020204" pitchFamily="34" charset="0"/>
              </a:rPr>
              <a:t> in retrieving the </a:t>
            </a:r>
            <a:r>
              <a:rPr lang="en-US" sz="1800" dirty="0" smtClean="0">
                <a:latin typeface="Candara" panose="020E0502030303020204" pitchFamily="34" charset="0"/>
              </a:rPr>
              <a:t>values of </a:t>
            </a:r>
            <a:r>
              <a:rPr lang="en-US" sz="1800" dirty="0">
                <a:latin typeface="Candara" panose="020E0502030303020204" pitchFamily="34" charset="0"/>
              </a:rPr>
              <a:t>objects in a System group. It starts with the </a:t>
            </a:r>
            <a:r>
              <a:rPr lang="en-US" sz="1800" b="1" dirty="0">
                <a:latin typeface="Candara" panose="020E0502030303020204" pitchFamily="34" charset="0"/>
              </a:rPr>
              <a:t>get-request</a:t>
            </a:r>
            <a:r>
              <a:rPr lang="en-US" sz="1800" dirty="0">
                <a:latin typeface="Candara" panose="020E0502030303020204" pitchFamily="34" charset="0"/>
              </a:rPr>
              <a:t> operation using a </a:t>
            </a:r>
            <a:r>
              <a:rPr lang="en-US" sz="1800" b="1" dirty="0">
                <a:latin typeface="Candara" panose="020E0502030303020204" pitchFamily="34" charset="0"/>
              </a:rPr>
              <a:t>GetRequest</a:t>
            </a:r>
            <a:r>
              <a:rPr lang="en-US" sz="1800" dirty="0">
                <a:latin typeface="Candara" panose="020E0502030303020204" pitchFamily="34" charset="0"/>
              </a:rPr>
              <a:t> </a:t>
            </a:r>
            <a:r>
              <a:rPr lang="en-US" sz="1800" b="1" dirty="0">
                <a:latin typeface="Candara" panose="020E0502030303020204" pitchFamily="34" charset="0"/>
              </a:rPr>
              <a:t>PDU</a:t>
            </a:r>
            <a:r>
              <a:rPr lang="en-US" sz="1800" dirty="0">
                <a:latin typeface="Candara" panose="020E0502030303020204" pitchFamily="34" charset="0"/>
              </a:rPr>
              <a:t> </a:t>
            </a:r>
            <a:r>
              <a:rPr lang="en-US" sz="1800" b="1" dirty="0">
                <a:latin typeface="Candara" panose="020E0502030303020204" pitchFamily="34" charset="0"/>
              </a:rPr>
              <a:t>from </a:t>
            </a:r>
            <a:r>
              <a:rPr lang="en-US" sz="1800" b="1" dirty="0" smtClean="0">
                <a:latin typeface="Candara" panose="020E0502030303020204" pitchFamily="34" charset="0"/>
              </a:rPr>
              <a:t>a manager </a:t>
            </a:r>
            <a:r>
              <a:rPr lang="en-US" sz="1800" b="1" dirty="0">
                <a:latin typeface="Candara" panose="020E0502030303020204" pitchFamily="34" charset="0"/>
              </a:rPr>
              <a:t>process to an agent process </a:t>
            </a:r>
            <a:r>
              <a:rPr lang="en-US" sz="1800" dirty="0">
                <a:latin typeface="Candara" panose="020E0502030303020204" pitchFamily="34" charset="0"/>
              </a:rPr>
              <a:t>and the </a:t>
            </a:r>
            <a:r>
              <a:rPr lang="en-US" sz="1800" b="1" dirty="0">
                <a:latin typeface="Candara" panose="020E0502030303020204" pitchFamily="34" charset="0"/>
              </a:rPr>
              <a:t>get-response from the agent with a </a:t>
            </a:r>
            <a:r>
              <a:rPr lang="en-US" sz="1800" b="1" dirty="0">
                <a:solidFill>
                  <a:srgbClr val="0070C0"/>
                </a:solidFill>
                <a:latin typeface="Candara" panose="020E0502030303020204" pitchFamily="34" charset="0"/>
              </a:rPr>
              <a:t>GetResponse PDU</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spcAft>
                <a:spcPts val="600"/>
              </a:spcAft>
            </a:pPr>
            <a:r>
              <a:rPr lang="en-US" sz="1800" dirty="0" smtClean="0">
                <a:latin typeface="Candara" panose="020E0502030303020204" pitchFamily="34" charset="0"/>
              </a:rPr>
              <a:t>The </a:t>
            </a:r>
            <a:r>
              <a:rPr lang="en-US" sz="1800" b="1" dirty="0">
                <a:latin typeface="Candara" panose="020E0502030303020204" pitchFamily="34" charset="0"/>
              </a:rPr>
              <a:t>sequence of directed messages </a:t>
            </a:r>
            <a:r>
              <a:rPr lang="en-US" sz="1800" dirty="0">
                <a:latin typeface="Candara" panose="020E0502030303020204" pitchFamily="34" charset="0"/>
              </a:rPr>
              <a:t>moves with time as we </a:t>
            </a:r>
            <a:r>
              <a:rPr lang="en-US" sz="1800" dirty="0" smtClean="0">
                <a:latin typeface="Candara" panose="020E0502030303020204" pitchFamily="34" charset="0"/>
              </a:rPr>
              <a:t>move down </a:t>
            </a:r>
            <a:r>
              <a:rPr lang="en-US" sz="1800" dirty="0">
                <a:latin typeface="Candara" panose="020E0502030303020204" pitchFamily="34" charset="0"/>
              </a:rPr>
              <a:t>the figure. Messages depicted represent the values of the </a:t>
            </a:r>
            <a:r>
              <a:rPr lang="en-US" sz="1800" b="1" dirty="0">
                <a:latin typeface="Candara" panose="020E0502030303020204" pitchFamily="34" charset="0"/>
              </a:rPr>
              <a:t>seven objects </a:t>
            </a:r>
            <a:r>
              <a:rPr lang="en-US" sz="1800" dirty="0" smtClean="0">
                <a:latin typeface="Candara" panose="020E0502030303020204" pitchFamily="34" charset="0"/>
              </a:rPr>
              <a:t>in the </a:t>
            </a:r>
            <a:r>
              <a:rPr lang="en-US" sz="1800" dirty="0">
                <a:latin typeface="Candara" panose="020E0502030303020204" pitchFamily="34" charset="0"/>
              </a:rPr>
              <a:t>System </a:t>
            </a:r>
            <a:r>
              <a:rPr lang="en-US" sz="1800" dirty="0" smtClean="0">
                <a:latin typeface="Candara" panose="020E0502030303020204" pitchFamily="34" charset="0"/>
              </a:rPr>
              <a:t>group. The </a:t>
            </a:r>
            <a:r>
              <a:rPr lang="en-US" sz="1800" dirty="0">
                <a:latin typeface="Candara" panose="020E0502030303020204" pitchFamily="34" charset="0"/>
              </a:rPr>
              <a:t>manager process starts the sequence in Figure 5.10 with a GetRequest PDU for the </a:t>
            </a:r>
            <a:r>
              <a:rPr lang="en-US" sz="1800" b="1" dirty="0">
                <a:latin typeface="Candara" panose="020E0502030303020204" pitchFamily="34" charset="0"/>
              </a:rPr>
              <a:t>object</a:t>
            </a:r>
            <a:r>
              <a:rPr lang="en-US" sz="1800" dirty="0">
                <a:latin typeface="Candara" panose="020E0502030303020204" pitchFamily="34" charset="0"/>
              </a:rPr>
              <a:t> </a:t>
            </a:r>
            <a:r>
              <a:rPr lang="en-US" sz="1800" dirty="0" smtClean="0">
                <a:solidFill>
                  <a:srgbClr val="CC6600"/>
                </a:solidFill>
                <a:latin typeface="Candara" panose="020E0502030303020204" pitchFamily="34" charset="0"/>
              </a:rPr>
              <a:t>sysDescr</a:t>
            </a:r>
            <a:r>
              <a:rPr lang="en-US" sz="1800" dirty="0">
                <a:latin typeface="Candara" panose="020E0502030303020204" pitchFamily="34" charset="0"/>
              </a:rPr>
              <a:t>. The agent process returns a GetResponse PDU with a </a:t>
            </a:r>
            <a:r>
              <a:rPr lang="en-US" sz="1800" b="1" dirty="0">
                <a:latin typeface="Candara" panose="020E0502030303020204" pitchFamily="34" charset="0"/>
              </a:rPr>
              <a:t>value</a:t>
            </a:r>
            <a:r>
              <a:rPr lang="en-US" sz="1800" dirty="0">
                <a:latin typeface="Candara" panose="020E0502030303020204" pitchFamily="34" charset="0"/>
              </a:rPr>
              <a:t> "</a:t>
            </a:r>
            <a:r>
              <a:rPr lang="en-US" sz="1800" dirty="0">
                <a:solidFill>
                  <a:srgbClr val="CC6600"/>
                </a:solidFill>
                <a:latin typeface="Candara" panose="020E0502030303020204" pitchFamily="34" charset="0"/>
              </a:rPr>
              <a:t>SunOS</a:t>
            </a:r>
            <a:r>
              <a:rPr lang="en-US" sz="1800" dirty="0">
                <a:latin typeface="Candara" panose="020E0502030303020204" pitchFamily="34" charset="0"/>
              </a:rPr>
              <a:t>." The manager then </a:t>
            </a:r>
            <a:r>
              <a:rPr lang="en-US" sz="1800" dirty="0" smtClean="0">
                <a:latin typeface="Candara" panose="020E0502030303020204" pitchFamily="34" charset="0"/>
              </a:rPr>
              <a:t>sends a </a:t>
            </a:r>
            <a:r>
              <a:rPr lang="en-US" sz="1800" dirty="0">
                <a:latin typeface="Candara" panose="020E0502030303020204" pitchFamily="34" charset="0"/>
              </a:rPr>
              <a:t>request for sysObjectID and receives the value "E:hp." The exchange of messages goes on until </a:t>
            </a:r>
            <a:r>
              <a:rPr lang="en-US" sz="1800" dirty="0" smtClean="0">
                <a:latin typeface="Candara" panose="020E0502030303020204" pitchFamily="34" charset="0"/>
              </a:rPr>
              <a:t>the value </a:t>
            </a:r>
            <a:r>
              <a:rPr lang="en-US" sz="1800" dirty="0">
                <a:latin typeface="Candara" panose="020E0502030303020204" pitchFamily="34" charset="0"/>
              </a:rPr>
              <a:t>of 72 for the last object in the group sysServices is received.</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MIB </a:t>
            </a:r>
            <a:r>
              <a:rPr lang="en-US" sz="3200" dirty="0">
                <a:solidFill>
                  <a:srgbClr val="0070C0"/>
                </a:solidFill>
                <a:latin typeface="Candara" panose="020E0502030303020204" pitchFamily="34" charset="0"/>
              </a:rPr>
              <a:t>for</a:t>
            </a:r>
            <a:r>
              <a:rPr lang="en-US" sz="3200" b="1" dirty="0">
                <a:solidFill>
                  <a:srgbClr val="0070C0"/>
                </a:solidFill>
                <a:latin typeface="Candara" panose="020E0502030303020204" pitchFamily="34" charset="0"/>
              </a:rPr>
              <a:t> Get-Next-Request</a:t>
            </a:r>
          </a:p>
        </p:txBody>
      </p:sp>
      <p:pic>
        <p:nvPicPr>
          <p:cNvPr id="295" name="Shape 295"/>
          <p:cNvPicPr preferRelativeResize="0"/>
          <p:nvPr/>
        </p:nvPicPr>
        <p:blipFill rotWithShape="1">
          <a:blip r:embed="rId3">
            <a:alphaModFix/>
          </a:blip>
          <a:srcRect/>
          <a:stretch/>
        </p:blipFill>
        <p:spPr>
          <a:xfrm>
            <a:off x="242493" y="1372725"/>
            <a:ext cx="4287286" cy="4039849"/>
          </a:xfrm>
          <a:prstGeom prst="rect">
            <a:avLst/>
          </a:prstGeom>
          <a:noFill/>
          <a:ln>
            <a:noFill/>
          </a:ln>
        </p:spPr>
      </p:pic>
      <p:cxnSp>
        <p:nvCxnSpPr>
          <p:cNvPr id="300" name="Shape 300"/>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01" name="Shape 301"/>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5349240" y="1314450"/>
            <a:ext cx="6705600" cy="5447645"/>
          </a:xfrm>
          <a:prstGeom prst="rect">
            <a:avLst/>
          </a:prstGeom>
          <a:noFill/>
        </p:spPr>
        <p:txBody>
          <a:bodyPr wrap="square" rtlCol="1">
            <a:spAutoFit/>
          </a:bodyPr>
          <a:lstStyle/>
          <a:p>
            <a:pPr>
              <a:spcAft>
                <a:spcPts val="1200"/>
              </a:spcAft>
            </a:pPr>
            <a:r>
              <a:rPr lang="en-US" sz="1600" b="1" dirty="0">
                <a:solidFill>
                  <a:srgbClr val="0070C0"/>
                </a:solidFill>
                <a:latin typeface="Candara" panose="020E0502030303020204" pitchFamily="34" charset="0"/>
              </a:rPr>
              <a:t>GetNextRequest PDU </a:t>
            </a:r>
            <a:r>
              <a:rPr lang="en-US" sz="1600" dirty="0" smtClean="0">
                <a:latin typeface="Candara" panose="020E0502030303020204" pitchFamily="34" charset="0"/>
              </a:rPr>
              <a:t>Operation, is </a:t>
            </a:r>
            <a:r>
              <a:rPr lang="en-US" sz="1600" dirty="0">
                <a:latin typeface="Candara" panose="020E0502030303020204" pitchFamily="34" charset="0"/>
              </a:rPr>
              <a:t>very similar to </a:t>
            </a:r>
            <a:r>
              <a:rPr lang="en-US" sz="1600" dirty="0" smtClean="0">
                <a:latin typeface="Candara" panose="020E0502030303020204" pitchFamily="34" charset="0"/>
              </a:rPr>
              <a:t>get-request, except </a:t>
            </a:r>
            <a:r>
              <a:rPr lang="en-US" sz="1600" dirty="0">
                <a:latin typeface="Candara" panose="020E0502030303020204" pitchFamily="34" charset="0"/>
              </a:rPr>
              <a:t>that the requested record is the </a:t>
            </a:r>
            <a:r>
              <a:rPr lang="en-US" sz="1600" b="1" dirty="0">
                <a:latin typeface="Candara" panose="020E0502030303020204" pitchFamily="34" charset="0"/>
              </a:rPr>
              <a:t>next</a:t>
            </a:r>
            <a:r>
              <a:rPr lang="en-US" sz="1600" dirty="0">
                <a:latin typeface="Candara" panose="020E0502030303020204" pitchFamily="34" charset="0"/>
              </a:rPr>
              <a:t> </a:t>
            </a:r>
            <a:r>
              <a:rPr lang="en-US" sz="1600" b="1" dirty="0">
                <a:latin typeface="Candara" panose="020E0502030303020204" pitchFamily="34" charset="0"/>
              </a:rPr>
              <a:t>one</a:t>
            </a:r>
            <a:r>
              <a:rPr lang="en-US" sz="1600" dirty="0">
                <a:latin typeface="Candara" panose="020E0502030303020204" pitchFamily="34" charset="0"/>
              </a:rPr>
              <a:t> to the </a:t>
            </a:r>
            <a:r>
              <a:rPr lang="en-US" sz="1600" b="1" dirty="0">
                <a:latin typeface="Candara" panose="020E0502030303020204" pitchFamily="34" charset="0"/>
              </a:rPr>
              <a:t>OBJECT</a:t>
            </a:r>
            <a:r>
              <a:rPr lang="en-US" sz="1600" dirty="0">
                <a:latin typeface="Candara" panose="020E0502030303020204" pitchFamily="34" charset="0"/>
              </a:rPr>
              <a:t> </a:t>
            </a:r>
            <a:r>
              <a:rPr lang="en-US" sz="1600" b="1" dirty="0">
                <a:latin typeface="Candara" panose="020E0502030303020204" pitchFamily="34" charset="0"/>
              </a:rPr>
              <a:t>IDENTIFIER</a:t>
            </a:r>
            <a:r>
              <a:rPr lang="en-US" sz="1600" dirty="0">
                <a:latin typeface="Candara" panose="020E0502030303020204" pitchFamily="34" charset="0"/>
              </a:rPr>
              <a:t> specified in the </a:t>
            </a:r>
            <a:r>
              <a:rPr lang="en-US" sz="1600" dirty="0" smtClean="0">
                <a:latin typeface="Candara" panose="020E0502030303020204" pitchFamily="34" charset="0"/>
              </a:rPr>
              <a:t>request. </a:t>
            </a:r>
          </a:p>
          <a:p>
            <a:pPr>
              <a:spcAft>
                <a:spcPts val="1200"/>
              </a:spcAft>
            </a:pPr>
            <a:r>
              <a:rPr lang="en-US" sz="1600" dirty="0" smtClean="0">
                <a:latin typeface="Candara" panose="020E0502030303020204" pitchFamily="34" charset="0"/>
              </a:rPr>
              <a:t>The </a:t>
            </a:r>
            <a:r>
              <a:rPr lang="en-US" sz="1600" dirty="0">
                <a:latin typeface="Candara" panose="020E0502030303020204" pitchFamily="34" charset="0"/>
              </a:rPr>
              <a:t>System group example we just looked at is a simple case where all the objects are </a:t>
            </a:r>
            <a:r>
              <a:rPr lang="en-US" sz="1600" b="1" dirty="0" smtClean="0">
                <a:latin typeface="Candara" panose="020E0502030303020204" pitchFamily="34" charset="0"/>
              </a:rPr>
              <a:t>single-valued</a:t>
            </a:r>
            <a:r>
              <a:rPr lang="en-US" sz="1600" dirty="0" smtClean="0">
                <a:latin typeface="Candara" panose="020E0502030303020204" pitchFamily="34" charset="0"/>
              </a:rPr>
              <a:t> </a:t>
            </a:r>
            <a:r>
              <a:rPr lang="en-US" sz="1600" b="1" dirty="0" smtClean="0">
                <a:latin typeface="Candara" panose="020E0502030303020204" pitchFamily="34" charset="0"/>
              </a:rPr>
              <a:t>scalar</a:t>
            </a:r>
            <a:r>
              <a:rPr lang="en-US" sz="1600" dirty="0" smtClean="0">
                <a:latin typeface="Candara" panose="020E0502030303020204" pitchFamily="34" charset="0"/>
              </a:rPr>
              <a:t> </a:t>
            </a:r>
            <a:r>
              <a:rPr lang="en-US" sz="1600" b="1" dirty="0">
                <a:latin typeface="Candara" panose="020E0502030303020204" pitchFamily="34" charset="0"/>
              </a:rPr>
              <a:t>objects</a:t>
            </a:r>
            <a:r>
              <a:rPr lang="en-US" sz="1600" dirty="0">
                <a:latin typeface="Candara" panose="020E0502030303020204" pitchFamily="34" charset="0"/>
              </a:rPr>
              <a:t>. </a:t>
            </a:r>
            <a:endParaRPr lang="en-US" sz="1600" dirty="0" smtClean="0">
              <a:latin typeface="Candara" panose="020E0502030303020204" pitchFamily="34" charset="0"/>
            </a:endParaRPr>
          </a:p>
          <a:p>
            <a:pPr>
              <a:spcAft>
                <a:spcPts val="1200"/>
              </a:spcAft>
            </a:pPr>
            <a:r>
              <a:rPr lang="en-US" sz="1600" dirty="0" smtClean="0">
                <a:latin typeface="Candara" panose="020E0502030303020204" pitchFamily="34" charset="0"/>
              </a:rPr>
              <a:t>Let </a:t>
            </a:r>
            <a:r>
              <a:rPr lang="en-US" sz="1600" dirty="0">
                <a:latin typeface="Candara" panose="020E0502030303020204" pitchFamily="34" charset="0"/>
              </a:rPr>
              <a:t>us now consider a more complex scenario of a </a:t>
            </a:r>
            <a:r>
              <a:rPr lang="en-US" sz="1600" b="1" dirty="0">
                <a:latin typeface="Candara" panose="020E0502030303020204" pitchFamily="34" charset="0"/>
              </a:rPr>
              <a:t>MIB</a:t>
            </a:r>
            <a:r>
              <a:rPr lang="en-US" sz="1600" dirty="0">
                <a:latin typeface="Candara" panose="020E0502030303020204" pitchFamily="34" charset="0"/>
              </a:rPr>
              <a:t> that contains both </a:t>
            </a:r>
            <a:r>
              <a:rPr lang="en-US" sz="1600" b="1" dirty="0">
                <a:latin typeface="Candara" panose="020E0502030303020204" pitchFamily="34" charset="0"/>
              </a:rPr>
              <a:t>scalar</a:t>
            </a:r>
            <a:r>
              <a:rPr lang="en-US" sz="1600" dirty="0">
                <a:latin typeface="Candara" panose="020E0502030303020204" pitchFamily="34" charset="0"/>
              </a:rPr>
              <a:t> </a:t>
            </a:r>
            <a:r>
              <a:rPr lang="en-US" sz="1600" dirty="0" smtClean="0">
                <a:latin typeface="Candara" panose="020E0502030303020204" pitchFamily="34" charset="0"/>
              </a:rPr>
              <a:t>and </a:t>
            </a:r>
            <a:r>
              <a:rPr lang="en-US" sz="1600" b="1" dirty="0" smtClean="0">
                <a:latin typeface="Candara" panose="020E0502030303020204" pitchFamily="34" charset="0"/>
              </a:rPr>
              <a:t>aggregate</a:t>
            </a:r>
            <a:r>
              <a:rPr lang="en-US" sz="1600" dirty="0" smtClean="0">
                <a:latin typeface="Candara" panose="020E0502030303020204" pitchFamily="34" charset="0"/>
              </a:rPr>
              <a:t> </a:t>
            </a:r>
            <a:r>
              <a:rPr lang="en-US" sz="1600" b="1" dirty="0">
                <a:latin typeface="Candara" panose="020E0502030303020204" pitchFamily="34" charset="0"/>
              </a:rPr>
              <a:t>objects</a:t>
            </a:r>
            <a:r>
              <a:rPr lang="en-US" sz="1600" dirty="0">
                <a:latin typeface="Candara" panose="020E0502030303020204" pitchFamily="34" charset="0"/>
              </a:rPr>
              <a:t>. A generalized case of a conceptual MIB comprising </a:t>
            </a:r>
            <a:r>
              <a:rPr lang="en-US" sz="1600" b="1" dirty="0">
                <a:latin typeface="Candara" panose="020E0502030303020204" pitchFamily="34" charset="0"/>
              </a:rPr>
              <a:t>three</a:t>
            </a:r>
            <a:r>
              <a:rPr lang="en-US" sz="1600" dirty="0">
                <a:latin typeface="Candara" panose="020E0502030303020204" pitchFamily="34" charset="0"/>
              </a:rPr>
              <a:t> scalar objects and a table </a:t>
            </a:r>
            <a:r>
              <a:rPr lang="en-US" sz="1600" dirty="0" smtClean="0">
                <a:latin typeface="Candara" panose="020E0502030303020204" pitchFamily="34" charset="0"/>
              </a:rPr>
              <a:t>is shown </a:t>
            </a:r>
            <a:r>
              <a:rPr lang="en-US" sz="1600" dirty="0">
                <a:latin typeface="Candara" panose="020E0502030303020204" pitchFamily="34" charset="0"/>
              </a:rPr>
              <a:t>in Figure 5.12. </a:t>
            </a:r>
            <a:endParaRPr lang="en-US" sz="1600" dirty="0" smtClean="0">
              <a:latin typeface="Candara" panose="020E0502030303020204" pitchFamily="34" charset="0"/>
            </a:endParaRPr>
          </a:p>
          <a:p>
            <a:pPr>
              <a:spcAft>
                <a:spcPts val="1200"/>
              </a:spcAft>
            </a:pPr>
            <a:r>
              <a:rPr lang="en-US" sz="1600" dirty="0" smtClean="0">
                <a:latin typeface="Candara" panose="020E0502030303020204" pitchFamily="34" charset="0"/>
              </a:rPr>
              <a:t>The </a:t>
            </a:r>
            <a:r>
              <a:rPr lang="en-US" sz="1600" dirty="0">
                <a:latin typeface="Candara" panose="020E0502030303020204" pitchFamily="34" charset="0"/>
              </a:rPr>
              <a:t>First two objects </a:t>
            </a:r>
            <a:r>
              <a:rPr lang="en-US" sz="1600" b="1" dirty="0">
                <a:latin typeface="Candara" panose="020E0502030303020204" pitchFamily="34" charset="0"/>
              </a:rPr>
              <a:t>A</a:t>
            </a:r>
            <a:r>
              <a:rPr lang="en-US" sz="1600" dirty="0">
                <a:latin typeface="Candara" panose="020E0502030303020204" pitchFamily="34" charset="0"/>
              </a:rPr>
              <a:t> and </a:t>
            </a:r>
            <a:r>
              <a:rPr lang="en-US" sz="1600" b="1" dirty="0">
                <a:latin typeface="Candara" panose="020E0502030303020204" pitchFamily="34" charset="0"/>
              </a:rPr>
              <a:t>B</a:t>
            </a:r>
            <a:r>
              <a:rPr lang="en-US" sz="1600" dirty="0">
                <a:latin typeface="Candara" panose="020E0502030303020204" pitchFamily="34" charset="0"/>
              </a:rPr>
              <a:t> are </a:t>
            </a:r>
            <a:r>
              <a:rPr lang="en-US" sz="1600" b="1" dirty="0">
                <a:latin typeface="Candara" panose="020E0502030303020204" pitchFamily="34" charset="0"/>
              </a:rPr>
              <a:t>single-valued</a:t>
            </a:r>
            <a:r>
              <a:rPr lang="en-US" sz="1600" dirty="0">
                <a:latin typeface="Candara" panose="020E0502030303020204" pitchFamily="34" charset="0"/>
              </a:rPr>
              <a:t> scalar objects. They are </a:t>
            </a:r>
            <a:r>
              <a:rPr lang="en-US" sz="1600" dirty="0" smtClean="0">
                <a:latin typeface="Candara" panose="020E0502030303020204" pitchFamily="34" charset="0"/>
              </a:rPr>
              <a:t>followed by </a:t>
            </a:r>
            <a:r>
              <a:rPr lang="en-US" sz="1600" dirty="0">
                <a:latin typeface="Candara" panose="020E0502030303020204" pitchFamily="34" charset="0"/>
              </a:rPr>
              <a:t>an </a:t>
            </a:r>
            <a:r>
              <a:rPr lang="en-US" sz="1600" b="1" dirty="0">
                <a:latin typeface="Candara" panose="020E0502030303020204" pitchFamily="34" charset="0"/>
              </a:rPr>
              <a:t>aggregate</a:t>
            </a:r>
            <a:r>
              <a:rPr lang="en-US" sz="1600" dirty="0">
                <a:latin typeface="Candara" panose="020E0502030303020204" pitchFamily="34" charset="0"/>
              </a:rPr>
              <a:t> object represented by the table</a:t>
            </a:r>
            <a:r>
              <a:rPr lang="en-US" sz="1600" b="1" dirty="0">
                <a:latin typeface="Candara" panose="020E0502030303020204" pitchFamily="34" charset="0"/>
              </a:rPr>
              <a:t> T </a:t>
            </a:r>
            <a:r>
              <a:rPr lang="en-US" sz="1600" dirty="0">
                <a:latin typeface="Candara" panose="020E0502030303020204" pitchFamily="34" charset="0"/>
              </a:rPr>
              <a:t>with an </a:t>
            </a:r>
            <a:r>
              <a:rPr lang="en-US" sz="1600" b="1" dirty="0">
                <a:latin typeface="Candara" panose="020E0502030303020204" pitchFamily="34" charset="0"/>
              </a:rPr>
              <a:t>entry E</a:t>
            </a:r>
            <a:r>
              <a:rPr lang="en-US" sz="1600" dirty="0">
                <a:latin typeface="Candara" panose="020E0502030303020204" pitchFamily="34" charset="0"/>
              </a:rPr>
              <a:t> and </a:t>
            </a:r>
            <a:r>
              <a:rPr lang="en-US" sz="1600" b="1" dirty="0">
                <a:latin typeface="Candara" panose="020E0502030303020204" pitchFamily="34" charset="0"/>
              </a:rPr>
              <a:t>two rows of three </a:t>
            </a:r>
            <a:r>
              <a:rPr lang="en-US" sz="1600" b="1" dirty="0" smtClean="0">
                <a:latin typeface="Candara" panose="020E0502030303020204" pitchFamily="34" charset="0"/>
              </a:rPr>
              <a:t>columnar</a:t>
            </a:r>
            <a:r>
              <a:rPr lang="en-US" sz="1600" dirty="0" smtClean="0">
                <a:latin typeface="Candara" panose="020E0502030303020204" pitchFamily="34" charset="0"/>
              </a:rPr>
              <a:t> objects</a:t>
            </a:r>
            <a:r>
              <a:rPr lang="en-US" sz="1600" dirty="0">
                <a:latin typeface="Candara" panose="020E0502030303020204" pitchFamily="34" charset="0"/>
              </a:rPr>
              <a:t>, </a:t>
            </a:r>
            <a:r>
              <a:rPr lang="en-US" sz="1600" b="1" dirty="0">
                <a:latin typeface="Candara" panose="020E0502030303020204" pitchFamily="34" charset="0"/>
              </a:rPr>
              <a:t>T.E.1.1</a:t>
            </a:r>
            <a:r>
              <a:rPr lang="en-US" sz="1600" dirty="0">
                <a:latin typeface="Candara" panose="020E0502030303020204" pitchFamily="34" charset="0"/>
              </a:rPr>
              <a:t>. through </a:t>
            </a:r>
            <a:r>
              <a:rPr lang="en-US" sz="1600" b="1" dirty="0">
                <a:latin typeface="Candara" panose="020E0502030303020204" pitchFamily="34" charset="0"/>
              </a:rPr>
              <a:t>T.E.3.2</a:t>
            </a:r>
            <a:r>
              <a:rPr lang="en-US" sz="1600" dirty="0">
                <a:latin typeface="Candara" panose="020E0502030303020204" pitchFamily="34" charset="0"/>
              </a:rPr>
              <a:t>. The </a:t>
            </a:r>
            <a:r>
              <a:rPr lang="en-US" sz="1600" b="1" dirty="0">
                <a:latin typeface="Candara" panose="020E0502030303020204" pitchFamily="34" charset="0"/>
              </a:rPr>
              <a:t>MIB group </a:t>
            </a:r>
            <a:r>
              <a:rPr lang="en-US" sz="1600" dirty="0">
                <a:latin typeface="Candara" panose="020E0502030303020204" pitchFamily="34" charset="0"/>
              </a:rPr>
              <a:t>ends with a scalar object Z.</a:t>
            </a:r>
          </a:p>
          <a:p>
            <a:pPr>
              <a:spcAft>
                <a:spcPts val="1200"/>
              </a:spcAft>
            </a:pPr>
            <a:endParaRPr lang="en-US" sz="1600" dirty="0" smtClean="0">
              <a:latin typeface="Candara" panose="020E0502030303020204" pitchFamily="34" charset="0"/>
            </a:endParaRPr>
          </a:p>
          <a:p>
            <a:pPr>
              <a:spcAft>
                <a:spcPts val="1200"/>
              </a:spcAft>
            </a:pPr>
            <a:endParaRPr lang="en-US" sz="1600" dirty="0">
              <a:latin typeface="Candara" panose="020E0502030303020204" pitchFamily="34" charset="0"/>
            </a:endParaRPr>
          </a:p>
          <a:p>
            <a:pPr>
              <a:spcAft>
                <a:spcPts val="1200"/>
              </a:spcAft>
            </a:pPr>
            <a:r>
              <a:rPr lang="en-US" sz="1600" dirty="0" smtClean="0">
                <a:latin typeface="Candara" panose="020E0502030303020204" pitchFamily="34" charset="0"/>
              </a:rPr>
              <a:t>Figure </a:t>
            </a:r>
            <a:r>
              <a:rPr lang="en-US" sz="1600" dirty="0">
                <a:latin typeface="Candara" panose="020E0502030303020204" pitchFamily="34" charset="0"/>
              </a:rPr>
              <a:t>5.13 shows the use of nine get-request messages to retrieve the nine objects. The left side </a:t>
            </a:r>
            <a:r>
              <a:rPr lang="en-US" sz="1600" dirty="0" smtClean="0">
                <a:latin typeface="Candara" panose="020E0502030303020204" pitchFamily="34" charset="0"/>
              </a:rPr>
              <a:t>of the </a:t>
            </a:r>
            <a:r>
              <a:rPr lang="en-US" sz="1600" dirty="0">
                <a:latin typeface="Candara" panose="020E0502030303020204" pitchFamily="34" charset="0"/>
              </a:rPr>
              <a:t>figure shows the sequential operation for getting the MIB shown on the right side of the figure. </a:t>
            </a:r>
            <a:r>
              <a:rPr lang="en-US" sz="1600" dirty="0" smtClean="0">
                <a:latin typeface="Candara" panose="020E0502030303020204" pitchFamily="34" charset="0"/>
              </a:rPr>
              <a:t>The MIB </a:t>
            </a:r>
            <a:r>
              <a:rPr lang="en-US" sz="1600" dirty="0">
                <a:latin typeface="Candara" panose="020E0502030303020204" pitchFamily="34" charset="0"/>
              </a:rPr>
              <a:t>shown is the same as in Figure 5.12, now drawn to follow the sequence of operations. </a:t>
            </a:r>
          </a:p>
        </p:txBody>
      </p:sp>
      <p:pic>
        <p:nvPicPr>
          <p:cNvPr id="3" name="Picture 2"/>
          <p:cNvPicPr>
            <a:picLocks noChangeAspect="1"/>
          </p:cNvPicPr>
          <p:nvPr/>
        </p:nvPicPr>
        <p:blipFill>
          <a:blip r:embed="rId4"/>
          <a:stretch>
            <a:fillRect/>
          </a:stretch>
        </p:blipFill>
        <p:spPr>
          <a:xfrm>
            <a:off x="742950" y="5786937"/>
            <a:ext cx="4682988" cy="2781765"/>
          </a:xfrm>
          <a:prstGeom prst="rect">
            <a:avLst/>
          </a:prstGeom>
        </p:spPr>
      </p:pic>
      <p:sp>
        <p:nvSpPr>
          <p:cNvPr id="4" name="Rectangle 3"/>
          <p:cNvSpPr/>
          <p:nvPr/>
        </p:nvSpPr>
        <p:spPr>
          <a:xfrm>
            <a:off x="1978407" y="2544415"/>
            <a:ext cx="1781257" cy="307777"/>
          </a:xfrm>
          <a:prstGeom prst="rect">
            <a:avLst/>
          </a:prstGeom>
        </p:spPr>
        <p:txBody>
          <a:bodyPr wrap="none">
            <a:spAutoFit/>
          </a:bodyPr>
          <a:lstStyle/>
          <a:p>
            <a:r>
              <a:rPr lang="en-US" b="1" dirty="0" smtClean="0">
                <a:solidFill>
                  <a:srgbClr val="0070C0"/>
                </a:solidFill>
                <a:latin typeface="Candara" panose="020E0502030303020204" pitchFamily="34" charset="0"/>
              </a:rPr>
              <a:t>An aggregate</a:t>
            </a:r>
            <a:r>
              <a:rPr lang="en-US" dirty="0" smtClean="0">
                <a:solidFill>
                  <a:srgbClr val="0070C0"/>
                </a:solidFill>
                <a:latin typeface="Candara" panose="020E0502030303020204" pitchFamily="34" charset="0"/>
              </a:rPr>
              <a:t> </a:t>
            </a:r>
            <a:r>
              <a:rPr lang="en-US" dirty="0">
                <a:solidFill>
                  <a:srgbClr val="0070C0"/>
                </a:solidFill>
                <a:latin typeface="Candara" panose="020E0502030303020204" pitchFamily="34" charset="0"/>
              </a:rPr>
              <a:t>object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cxnSp>
        <p:nvCxnSpPr>
          <p:cNvPr id="306" name="Shape 306"/>
          <p:cNvCxnSpPr/>
          <p:nvPr/>
        </p:nvCxnSpPr>
        <p:spPr>
          <a:xfrm>
            <a:off x="384810" y="5273992"/>
            <a:ext cx="3227070" cy="0"/>
          </a:xfrm>
          <a:prstGeom prst="straightConnector1">
            <a:avLst/>
          </a:prstGeom>
          <a:noFill/>
          <a:ln w="12700" cap="rnd" cmpd="sng">
            <a:solidFill>
              <a:schemeClr val="dk1"/>
            </a:solidFill>
            <a:prstDash val="solid"/>
            <a:miter/>
            <a:headEnd type="none" w="med" len="med"/>
            <a:tailEnd type="none" w="med" len="med"/>
          </a:ln>
        </p:spPr>
      </p:cxnSp>
      <p:sp>
        <p:nvSpPr>
          <p:cNvPr id="309" name="Shape 309"/>
          <p:cNvSpPr txBox="1"/>
          <p:nvPr/>
        </p:nvSpPr>
        <p:spPr>
          <a:xfrm>
            <a:off x="232411" y="528828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310" name="Shape 310"/>
          <p:cNvSpPr txBox="1"/>
          <p:nvPr/>
        </p:nvSpPr>
        <p:spPr>
          <a:xfrm>
            <a:off x="3200400" y="545466"/>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669900"/>
                </a:solidFill>
                <a:latin typeface="Candara" panose="020E0502030303020204" pitchFamily="34" charset="0"/>
              </a:rPr>
              <a:t>Lexicographic </a:t>
            </a:r>
            <a:r>
              <a:rPr lang="en-US" sz="3200" b="1" dirty="0">
                <a:solidFill>
                  <a:srgbClr val="669900"/>
                </a:solidFill>
                <a:effectLst>
                  <a:outerShdw blurRad="38100" dist="38100" dir="2700000" algn="tl">
                    <a:srgbClr val="000000">
                      <a:alpha val="43137"/>
                    </a:srgbClr>
                  </a:outerShdw>
                </a:effectLst>
                <a:latin typeface="Candara" panose="020E0502030303020204" pitchFamily="34" charset="0"/>
              </a:rPr>
              <a:t>Order</a:t>
            </a:r>
          </a:p>
        </p:txBody>
      </p:sp>
      <p:pic>
        <p:nvPicPr>
          <p:cNvPr id="311" name="Shape 311"/>
          <p:cNvPicPr preferRelativeResize="0"/>
          <p:nvPr/>
        </p:nvPicPr>
        <p:blipFill rotWithShape="1">
          <a:blip r:embed="rId3">
            <a:alphaModFix/>
          </a:blip>
          <a:srcRect l="23250" r="23221"/>
          <a:stretch/>
        </p:blipFill>
        <p:spPr>
          <a:xfrm>
            <a:off x="148590" y="1932247"/>
            <a:ext cx="3337560" cy="3371273"/>
          </a:xfrm>
          <a:prstGeom prst="rect">
            <a:avLst/>
          </a:prstGeom>
          <a:noFill/>
          <a:ln>
            <a:noFill/>
          </a:ln>
        </p:spPr>
      </p:pic>
      <p:sp>
        <p:nvSpPr>
          <p:cNvPr id="312" name="Shape 312"/>
          <p:cNvSpPr txBox="1"/>
          <p:nvPr/>
        </p:nvSpPr>
        <p:spPr>
          <a:xfrm>
            <a:off x="148590" y="5795010"/>
            <a:ext cx="11144250" cy="3250882"/>
          </a:xfrm>
          <a:prstGeom prst="rect">
            <a:avLst/>
          </a:prstGeom>
          <a:noFill/>
          <a:ln>
            <a:noFill/>
          </a:ln>
        </p:spPr>
        <p:txBody>
          <a:bodyPr lIns="91425" tIns="45700" rIns="91425" bIns="45700" anchor="t" anchorCtr="0">
            <a:noAutofit/>
          </a:bodyPr>
          <a:lstStyle/>
          <a:p>
            <a:pPr marL="342900" indent="-342900">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ea typeface="Times New Roman"/>
                <a:cs typeface="Times New Roman"/>
                <a:sym typeface="Times New Roman"/>
              </a:rPr>
              <a:t> </a:t>
            </a:r>
            <a:r>
              <a:rPr lang="en-US" sz="2000" dirty="0">
                <a:solidFill>
                  <a:schemeClr val="dk1"/>
                </a:solidFill>
                <a:latin typeface="Candara" panose="020E0502030303020204" pitchFamily="34" charset="0"/>
              </a:rPr>
              <a:t>Procedure for </a:t>
            </a:r>
            <a:r>
              <a:rPr lang="en-US" sz="2000" b="1" dirty="0">
                <a:solidFill>
                  <a:schemeClr val="dk1"/>
                </a:solidFill>
                <a:latin typeface="Candara" panose="020E0502030303020204" pitchFamily="34" charset="0"/>
              </a:rPr>
              <a:t>ordering</a:t>
            </a:r>
            <a:r>
              <a:rPr lang="en-US" sz="2000" dirty="0">
                <a:solidFill>
                  <a:schemeClr val="dk1"/>
                </a:solidFill>
                <a:latin typeface="Candara" panose="020E0502030303020204" pitchFamily="34" charset="0"/>
              </a:rPr>
              <a:t>:</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Start with </a:t>
            </a:r>
            <a:r>
              <a:rPr lang="en-US" sz="2000" b="1" dirty="0">
                <a:solidFill>
                  <a:srgbClr val="002060"/>
                </a:solidFill>
                <a:latin typeface="Candara" panose="020E0502030303020204" pitchFamily="34" charset="0"/>
              </a:rPr>
              <a:t>leftmost</a:t>
            </a:r>
            <a:r>
              <a:rPr lang="en-US" sz="2000" dirty="0">
                <a:solidFill>
                  <a:srgbClr val="002060"/>
                </a:solidFill>
                <a:latin typeface="Candara" panose="020E0502030303020204" pitchFamily="34" charset="0"/>
              </a:rPr>
              <a:t> digit as first position</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Before increasing the order in the first </a:t>
            </a:r>
            <a:r>
              <a:rPr lang="en-US" sz="2000" dirty="0" smtClean="0">
                <a:solidFill>
                  <a:srgbClr val="002060"/>
                </a:solidFill>
                <a:latin typeface="Candara" panose="020E0502030303020204" pitchFamily="34" charset="0"/>
              </a:rPr>
              <a:t>position,</a:t>
            </a:r>
            <a:r>
              <a:rPr lang="en-US" sz="2000" dirty="0">
                <a:solidFill>
                  <a:srgbClr val="002060"/>
                </a:solidFill>
                <a:latin typeface="Candara" panose="020E0502030303020204" pitchFamily="34" charset="0"/>
              </a:rPr>
              <a:t> </a:t>
            </a:r>
            <a:r>
              <a:rPr lang="en-US" sz="2000" dirty="0" smtClean="0">
                <a:solidFill>
                  <a:srgbClr val="002060"/>
                </a:solidFill>
                <a:latin typeface="Candara" panose="020E0502030303020204" pitchFamily="34" charset="0"/>
              </a:rPr>
              <a:t>select </a:t>
            </a:r>
            <a:r>
              <a:rPr lang="en-US" sz="2000" dirty="0">
                <a:solidFill>
                  <a:srgbClr val="002060"/>
                </a:solidFill>
                <a:latin typeface="Candara" panose="020E0502030303020204" pitchFamily="34" charset="0"/>
              </a:rPr>
              <a:t>the lowest digit in the second position</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Continue the process till the lowest digit </a:t>
            </a:r>
            <a:r>
              <a:rPr lang="en-US" sz="2000" dirty="0" smtClean="0">
                <a:solidFill>
                  <a:srgbClr val="002060"/>
                </a:solidFill>
                <a:latin typeface="Candara" panose="020E0502030303020204" pitchFamily="34" charset="0"/>
              </a:rPr>
              <a:t>in</a:t>
            </a:r>
            <a:r>
              <a:rPr lang="en-US" sz="2000" dirty="0">
                <a:solidFill>
                  <a:srgbClr val="002060"/>
                </a:solidFill>
                <a:latin typeface="Candara" panose="020E0502030303020204" pitchFamily="34" charset="0"/>
              </a:rPr>
              <a:t> </a:t>
            </a:r>
            <a:r>
              <a:rPr lang="en-US" sz="2000" dirty="0" smtClean="0">
                <a:solidFill>
                  <a:srgbClr val="002060"/>
                </a:solidFill>
                <a:latin typeface="Candara" panose="020E0502030303020204" pitchFamily="34" charset="0"/>
              </a:rPr>
              <a:t>the </a:t>
            </a:r>
            <a:r>
              <a:rPr lang="en-US" sz="2000" dirty="0">
                <a:solidFill>
                  <a:srgbClr val="002060"/>
                </a:solidFill>
                <a:latin typeface="Candara" panose="020E0502030303020204" pitchFamily="34" charset="0"/>
              </a:rPr>
              <a:t>last position is captured</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Increase the order in the last position until all </a:t>
            </a:r>
            <a:r>
              <a:rPr lang="en-US" sz="2000" dirty="0" smtClean="0">
                <a:solidFill>
                  <a:srgbClr val="002060"/>
                </a:solidFill>
                <a:latin typeface="Candara" panose="020E0502030303020204" pitchFamily="34" charset="0"/>
              </a:rPr>
              <a:t>the </a:t>
            </a:r>
            <a:r>
              <a:rPr lang="en-US" sz="2000" dirty="0">
                <a:solidFill>
                  <a:srgbClr val="002060"/>
                </a:solidFill>
                <a:latin typeface="Candara" panose="020E0502030303020204" pitchFamily="34" charset="0"/>
              </a:rPr>
              <a:t>digits in the last position are captured</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Move back to the last but one position and </a:t>
            </a:r>
            <a:r>
              <a:rPr lang="en-US" sz="2000" dirty="0" smtClean="0">
                <a:solidFill>
                  <a:srgbClr val="002060"/>
                </a:solidFill>
                <a:latin typeface="Candara" panose="020E0502030303020204" pitchFamily="34" charset="0"/>
              </a:rPr>
              <a:t>repeat </a:t>
            </a:r>
            <a:r>
              <a:rPr lang="en-US" sz="2000" dirty="0">
                <a:solidFill>
                  <a:srgbClr val="002060"/>
                </a:solidFill>
                <a:latin typeface="Candara" panose="020E0502030303020204" pitchFamily="34" charset="0"/>
              </a:rPr>
              <a:t>the process</a:t>
            </a:r>
          </a:p>
          <a:p>
            <a:pPr marL="800100" lvl="1" indent="-342900">
              <a:buClr>
                <a:schemeClr val="dk1"/>
              </a:buClr>
              <a:buSzPct val="100000"/>
              <a:buFont typeface="Arial" panose="020B0604020202020204" pitchFamily="34" charset="0"/>
              <a:buChar char="•"/>
            </a:pPr>
            <a:r>
              <a:rPr lang="en-US" sz="2000" dirty="0">
                <a:solidFill>
                  <a:srgbClr val="002060"/>
                </a:solidFill>
                <a:latin typeface="Candara" panose="020E0502030303020204" pitchFamily="34" charset="0"/>
              </a:rPr>
              <a:t> Continue advancing to the first position until all </a:t>
            </a:r>
            <a:r>
              <a:rPr lang="en-US" sz="2000" dirty="0" smtClean="0">
                <a:solidFill>
                  <a:srgbClr val="002060"/>
                </a:solidFill>
                <a:latin typeface="Candara" panose="020E0502030303020204" pitchFamily="34" charset="0"/>
              </a:rPr>
              <a:t>the </a:t>
            </a:r>
            <a:r>
              <a:rPr lang="en-US" sz="2000" dirty="0">
                <a:solidFill>
                  <a:srgbClr val="002060"/>
                </a:solidFill>
                <a:latin typeface="Candara" panose="020E0502030303020204" pitchFamily="34" charset="0"/>
              </a:rPr>
              <a:t>numbers are ordered</a:t>
            </a:r>
          </a:p>
          <a:p>
            <a:pPr marL="342900" indent="-342900">
              <a:buClr>
                <a:schemeClr val="dk1"/>
              </a:buClr>
              <a:buSzPct val="100000"/>
              <a:buFont typeface="Arial" panose="020B0604020202020204" pitchFamily="34" charset="0"/>
              <a:buChar char="•"/>
            </a:pPr>
            <a:endParaRPr lang="en-US" sz="2000" dirty="0" smtClean="0">
              <a:solidFill>
                <a:schemeClr val="dk1"/>
              </a:solidFill>
              <a:latin typeface="Candara" panose="020E0502030303020204" pitchFamily="34" charset="0"/>
            </a:endParaRPr>
          </a:p>
          <a:p>
            <a:pPr marL="342900" indent="-342900">
              <a:buClr>
                <a:schemeClr val="dk1"/>
              </a:buClr>
              <a:buSzPct val="100000"/>
              <a:buFont typeface="Arial" panose="020B0604020202020204" pitchFamily="34" charset="0"/>
              <a:buChar char="•"/>
            </a:pPr>
            <a:r>
              <a:rPr lang="en-US" sz="2000" b="1" dirty="0" smtClean="0">
                <a:solidFill>
                  <a:schemeClr val="dk1"/>
                </a:solidFill>
                <a:latin typeface="Candara" panose="020E0502030303020204" pitchFamily="34" charset="0"/>
              </a:rPr>
              <a:t>Tree </a:t>
            </a:r>
            <a:r>
              <a:rPr lang="en-US" sz="2000" b="1" dirty="0">
                <a:solidFill>
                  <a:schemeClr val="dk1"/>
                </a:solidFill>
                <a:latin typeface="Candara" panose="020E0502030303020204" pitchFamily="34" charset="0"/>
              </a:rPr>
              <a:t>structure </a:t>
            </a:r>
            <a:r>
              <a:rPr lang="en-US" sz="2000" dirty="0">
                <a:solidFill>
                  <a:schemeClr val="dk1"/>
                </a:solidFill>
                <a:latin typeface="Candara" panose="020E0502030303020204" pitchFamily="34" charset="0"/>
              </a:rPr>
              <a:t>for the above process</a:t>
            </a:r>
          </a:p>
        </p:txBody>
      </p:sp>
      <p:cxnSp>
        <p:nvCxnSpPr>
          <p:cNvPr id="315" name="Shape 31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16" name="Shape 31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317" name="Shape 317"/>
          <p:cNvSpPr txBox="1"/>
          <p:nvPr/>
        </p:nvSpPr>
        <p:spPr>
          <a:xfrm>
            <a:off x="175260" y="1207770"/>
            <a:ext cx="4499610" cy="426720"/>
          </a:xfrm>
          <a:prstGeom prst="rect">
            <a:avLst/>
          </a:prstGeom>
          <a:noFill/>
          <a:ln>
            <a:noFill/>
          </a:ln>
        </p:spPr>
        <p:txBody>
          <a:bodyPr lIns="91425" tIns="45700" rIns="91425" bIns="45700" anchor="t" anchorCtr="0">
            <a:noAutofit/>
          </a:bodyPr>
          <a:lstStyle/>
          <a:p>
            <a:pPr>
              <a:buClr>
                <a:schemeClr val="dk1"/>
              </a:buClr>
              <a:buSzPct val="25000"/>
            </a:pPr>
            <a:r>
              <a:rPr lang="en-US" sz="1600" b="1" dirty="0">
                <a:solidFill>
                  <a:schemeClr val="dk1"/>
                </a:solidFill>
                <a:latin typeface="Candara" panose="020E0502030303020204" pitchFamily="34" charset="0"/>
              </a:rPr>
              <a:t>Table 5.2  </a:t>
            </a:r>
            <a:endParaRPr lang="en-US" sz="1600" b="1" dirty="0" smtClean="0">
              <a:solidFill>
                <a:schemeClr val="dk1"/>
              </a:solidFill>
              <a:latin typeface="Candara" panose="020E0502030303020204" pitchFamily="34" charset="0"/>
            </a:endParaRPr>
          </a:p>
          <a:p>
            <a:pPr>
              <a:buClr>
                <a:schemeClr val="dk1"/>
              </a:buClr>
              <a:buSzPct val="25000"/>
            </a:pPr>
            <a:r>
              <a:rPr lang="en-US" sz="1600" b="1" dirty="0" smtClean="0">
                <a:solidFill>
                  <a:schemeClr val="dk1"/>
                </a:solidFill>
                <a:latin typeface="Candara" panose="020E0502030303020204" pitchFamily="34" charset="0"/>
              </a:rPr>
              <a:t>Lexicographic-Order </a:t>
            </a:r>
            <a:r>
              <a:rPr lang="en-US" sz="1600" b="1" dirty="0">
                <a:solidFill>
                  <a:schemeClr val="dk1"/>
                </a:solidFill>
                <a:latin typeface="Candara" panose="020E0502030303020204" pitchFamily="34" charset="0"/>
              </a:rPr>
              <a:t>Number Example </a:t>
            </a:r>
          </a:p>
        </p:txBody>
      </p:sp>
      <p:sp>
        <p:nvSpPr>
          <p:cNvPr id="3" name="TextBox 2"/>
          <p:cNvSpPr txBox="1"/>
          <p:nvPr/>
        </p:nvSpPr>
        <p:spPr>
          <a:xfrm>
            <a:off x="3737610" y="1725930"/>
            <a:ext cx="8275320" cy="4278094"/>
          </a:xfrm>
          <a:prstGeom prst="rect">
            <a:avLst/>
          </a:prstGeom>
          <a:solidFill>
            <a:schemeClr val="accent3">
              <a:lumMod val="95000"/>
            </a:schemeClr>
          </a:solidFill>
        </p:spPr>
        <p:txBody>
          <a:bodyPr wrap="square" rtlCol="1">
            <a:spAutoFit/>
          </a:bodyPr>
          <a:lstStyle/>
          <a:p>
            <a:pPr>
              <a:spcAft>
                <a:spcPts val="1200"/>
              </a:spcAft>
            </a:pPr>
            <a:r>
              <a:rPr lang="en-US" sz="1800" dirty="0">
                <a:latin typeface="Candara" panose="020E0502030303020204" pitchFamily="34" charset="0"/>
              </a:rPr>
              <a:t>The </a:t>
            </a:r>
            <a:r>
              <a:rPr lang="en-US" sz="1800" b="1" dirty="0">
                <a:latin typeface="Candara" panose="020E0502030303020204" pitchFamily="34" charset="0"/>
              </a:rPr>
              <a:t>increasing order</a:t>
            </a:r>
            <a:r>
              <a:rPr lang="en-US" sz="1800" dirty="0">
                <a:latin typeface="Candara" panose="020E0502030303020204" pitchFamily="34" charset="0"/>
              </a:rPr>
              <a:t> of </a:t>
            </a:r>
            <a:r>
              <a:rPr lang="en-US" sz="1800" b="1" dirty="0">
                <a:latin typeface="Candara" panose="020E0502030303020204" pitchFamily="34" charset="0"/>
              </a:rPr>
              <a:t>entity</a:t>
            </a:r>
            <a:r>
              <a:rPr lang="en-US" sz="1800" dirty="0">
                <a:latin typeface="Candara" panose="020E0502030303020204" pitchFamily="34" charset="0"/>
              </a:rPr>
              <a:t> used in </a:t>
            </a:r>
            <a:r>
              <a:rPr lang="en-US" sz="1800" b="1" dirty="0">
                <a:solidFill>
                  <a:srgbClr val="00B0F0"/>
                </a:solidFill>
                <a:latin typeface="Candara" panose="020E0502030303020204" pitchFamily="34" charset="0"/>
              </a:rPr>
              <a:t>SNMP operations</a:t>
            </a:r>
            <a:r>
              <a:rPr lang="en-US" sz="1800" dirty="0">
                <a:solidFill>
                  <a:srgbClr val="00B0F0"/>
                </a:solidFill>
                <a:latin typeface="Candara" panose="020E0502030303020204" pitchFamily="34" charset="0"/>
              </a:rPr>
              <a:t> </a:t>
            </a:r>
            <a:r>
              <a:rPr lang="en-US" sz="1800" dirty="0">
                <a:latin typeface="Candara" panose="020E0502030303020204" pitchFamily="34" charset="0"/>
              </a:rPr>
              <a:t>is in </a:t>
            </a:r>
            <a:r>
              <a:rPr lang="en-US" sz="1800" b="1" dirty="0">
                <a:latin typeface="Candara" panose="020E0502030303020204" pitchFamily="34" charset="0"/>
              </a:rPr>
              <a:t>lexicographic</a:t>
            </a:r>
            <a:r>
              <a:rPr lang="en-US" sz="1800" dirty="0">
                <a:latin typeface="Candara" panose="020E0502030303020204" pitchFamily="34" charset="0"/>
              </a:rPr>
              <a:t> </a:t>
            </a:r>
            <a:r>
              <a:rPr lang="en-US" sz="1800" b="1" dirty="0">
                <a:latin typeface="Candara" panose="020E0502030303020204" pitchFamily="34" charset="0"/>
              </a:rPr>
              <a:t>order</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Let </a:t>
            </a:r>
            <a:r>
              <a:rPr lang="en-US" sz="1800" dirty="0">
                <a:latin typeface="Candara" panose="020E0502030303020204" pitchFamily="34" charset="0"/>
              </a:rPr>
              <a:t>us </a:t>
            </a:r>
            <a:r>
              <a:rPr lang="en-US" sz="1800" dirty="0" smtClean="0">
                <a:latin typeface="Candara" panose="020E0502030303020204" pitchFamily="34" charset="0"/>
              </a:rPr>
              <a:t>understand </a:t>
            </a:r>
            <a:r>
              <a:rPr lang="en-US" sz="1800" dirty="0">
                <a:latin typeface="Candara" panose="020E0502030303020204" pitchFamily="34" charset="0"/>
              </a:rPr>
              <a:t>lexicographic order by considering a simple set of integers shown in </a:t>
            </a:r>
            <a:r>
              <a:rPr lang="en-US" sz="1800" b="1" dirty="0">
                <a:latin typeface="Candara" panose="020E0502030303020204" pitchFamily="34" charset="0"/>
              </a:rPr>
              <a:t>Table 5.2</a:t>
            </a:r>
            <a:r>
              <a:rPr lang="en-US" sz="1800" dirty="0">
                <a:latin typeface="Candara" panose="020E0502030303020204" pitchFamily="34" charset="0"/>
              </a:rPr>
              <a:t>. The </a:t>
            </a:r>
            <a:r>
              <a:rPr lang="en-US" sz="1800" b="1" dirty="0">
                <a:solidFill>
                  <a:srgbClr val="0070C0"/>
                </a:solidFill>
                <a:latin typeface="Candara" panose="020E0502030303020204" pitchFamily="34" charset="0"/>
              </a:rPr>
              <a:t>left side</a:t>
            </a:r>
            <a:r>
              <a:rPr lang="en-US" sz="1800" b="1" dirty="0">
                <a:latin typeface="Candara" panose="020E0502030303020204" pitchFamily="34" charset="0"/>
              </a:rPr>
              <a:t> </a:t>
            </a:r>
            <a:r>
              <a:rPr lang="en-US" sz="1800" dirty="0">
                <a:latin typeface="Candara" panose="020E0502030303020204" pitchFamily="34" charset="0"/>
              </a:rPr>
              <a:t>is </a:t>
            </a:r>
            <a:r>
              <a:rPr lang="en-US" sz="1800" dirty="0" smtClean="0">
                <a:latin typeface="Candara" panose="020E0502030303020204" pitchFamily="34" charset="0"/>
              </a:rPr>
              <a:t>a </a:t>
            </a:r>
            <a:r>
              <a:rPr lang="en-US" sz="1800" b="1" dirty="0" smtClean="0">
                <a:latin typeface="Candara" panose="020E0502030303020204" pitchFamily="34" charset="0"/>
              </a:rPr>
              <a:t>sequence </a:t>
            </a:r>
            <a:r>
              <a:rPr lang="en-US" sz="1800" b="1" dirty="0">
                <a:latin typeface="Candara" panose="020E0502030303020204" pitchFamily="34" charset="0"/>
              </a:rPr>
              <a:t>of numerically increasing integer numbers</a:t>
            </a:r>
            <a:r>
              <a:rPr lang="en-US" sz="1800" dirty="0">
                <a:latin typeface="Candara" panose="020E0502030303020204" pitchFamily="34" charset="0"/>
              </a:rPr>
              <a:t>, and the </a:t>
            </a:r>
            <a:r>
              <a:rPr lang="en-US" sz="1800" b="1" dirty="0">
                <a:solidFill>
                  <a:srgbClr val="0070C0"/>
                </a:solidFill>
                <a:latin typeface="Candara" panose="020E0502030303020204" pitchFamily="34" charset="0"/>
              </a:rPr>
              <a:t>right side </a:t>
            </a:r>
            <a:r>
              <a:rPr lang="en-US" sz="1800" dirty="0">
                <a:latin typeface="Candara" panose="020E0502030303020204" pitchFamily="34" charset="0"/>
              </a:rPr>
              <a:t>is </a:t>
            </a:r>
            <a:r>
              <a:rPr lang="en-US" sz="1800" b="1" dirty="0">
                <a:latin typeface="Candara" panose="020E0502030303020204" pitchFamily="34" charset="0"/>
              </a:rPr>
              <a:t>lexicographically </a:t>
            </a:r>
            <a:r>
              <a:rPr lang="en-US" sz="1800" b="1" dirty="0" smtClean="0">
                <a:latin typeface="Candara" panose="020E0502030303020204" pitchFamily="34" charset="0"/>
              </a:rPr>
              <a:t>increasing order </a:t>
            </a:r>
            <a:r>
              <a:rPr lang="en-US" sz="1800" b="1" dirty="0">
                <a:latin typeface="Candara" panose="020E0502030303020204" pitchFamily="34" charset="0"/>
              </a:rPr>
              <a:t>for this sequence</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We </a:t>
            </a:r>
            <a:r>
              <a:rPr lang="en-US" sz="1800" dirty="0">
                <a:latin typeface="Candara" panose="020E0502030303020204" pitchFamily="34" charset="0"/>
              </a:rPr>
              <a:t>notice that in the lexicographic order, we start with the </a:t>
            </a:r>
            <a:r>
              <a:rPr lang="en-US" sz="1800" b="1" dirty="0">
                <a:latin typeface="Candara" panose="020E0502030303020204" pitchFamily="34" charset="0"/>
              </a:rPr>
              <a:t>lowest integer </a:t>
            </a:r>
            <a:r>
              <a:rPr lang="en-US" sz="1800" dirty="0">
                <a:latin typeface="Candara" panose="020E0502030303020204" pitchFamily="34" charset="0"/>
              </a:rPr>
              <a:t>in </a:t>
            </a:r>
            <a:r>
              <a:rPr lang="en-US" sz="1800" dirty="0" smtClean="0">
                <a:latin typeface="Candara" panose="020E0502030303020204" pitchFamily="34" charset="0"/>
              </a:rPr>
              <a:t>the </a:t>
            </a:r>
            <a:r>
              <a:rPr lang="en-US" sz="1800" b="1" dirty="0" smtClean="0">
                <a:latin typeface="Candara" panose="020E0502030303020204" pitchFamily="34" charset="0"/>
              </a:rPr>
              <a:t>leftmost</a:t>
            </a:r>
            <a:r>
              <a:rPr lang="en-US" sz="1800" dirty="0" smtClean="0">
                <a:latin typeface="Candara" panose="020E0502030303020204" pitchFamily="34" charset="0"/>
              </a:rPr>
              <a:t> </a:t>
            </a:r>
            <a:r>
              <a:rPr lang="en-US" sz="1800" dirty="0">
                <a:latin typeface="Candara" panose="020E0502030303020204" pitchFamily="34" charset="0"/>
              </a:rPr>
              <a:t>character, which in our case is </a:t>
            </a:r>
            <a:r>
              <a:rPr lang="en-US" sz="1800" b="1" dirty="0">
                <a:solidFill>
                  <a:srgbClr val="00B050"/>
                </a:solidFill>
                <a:latin typeface="Candara" panose="020E0502030303020204" pitchFamily="34" charset="0"/>
              </a:rPr>
              <a:t>1</a:t>
            </a:r>
            <a:r>
              <a:rPr lang="en-US" sz="1800" b="1" dirty="0">
                <a:latin typeface="Candara" panose="020E0502030303020204" pitchFamily="34" charset="0"/>
              </a:rPr>
              <a:t>.</a:t>
            </a:r>
            <a:r>
              <a:rPr lang="en-US" sz="1800" dirty="0">
                <a:latin typeface="Candara" panose="020E0502030303020204" pitchFamily="34" charset="0"/>
              </a:rPr>
              <a:t> Before increasing the order </a:t>
            </a:r>
            <a:r>
              <a:rPr lang="en-US" sz="1800" dirty="0" smtClean="0">
                <a:latin typeface="Candara" panose="020E0502030303020204" pitchFamily="34" charset="0"/>
              </a:rPr>
              <a:t>in the </a:t>
            </a:r>
            <a:r>
              <a:rPr lang="en-US" sz="1800" dirty="0">
                <a:latin typeface="Candara" panose="020E0502030303020204" pitchFamily="34" charset="0"/>
              </a:rPr>
              <a:t>first position, we select </a:t>
            </a:r>
            <a:r>
              <a:rPr lang="en-US" sz="1800" dirty="0" smtClean="0">
                <a:latin typeface="Candara" panose="020E0502030303020204" pitchFamily="34" charset="0"/>
              </a:rPr>
              <a:t>the lowest </a:t>
            </a:r>
            <a:r>
              <a:rPr lang="en-US" sz="1800" dirty="0">
                <a:latin typeface="Candara" panose="020E0502030303020204" pitchFamily="34" charset="0"/>
              </a:rPr>
              <a:t>integer in the second position from the left, which is </a:t>
            </a:r>
            <a:r>
              <a:rPr lang="en-US" sz="1800" dirty="0">
                <a:solidFill>
                  <a:srgbClr val="00B050"/>
                </a:solidFill>
                <a:latin typeface="Candara" panose="020E0502030303020204" pitchFamily="34" charset="0"/>
              </a:rPr>
              <a:t>11.</a:t>
            </a:r>
            <a:r>
              <a:rPr lang="en-US" sz="1800" dirty="0">
                <a:latin typeface="Candara" panose="020E0502030303020204" pitchFamily="34" charset="0"/>
              </a:rPr>
              <a:t> There are two numbers (</a:t>
            </a:r>
            <a:r>
              <a:rPr lang="en-US" sz="1800" dirty="0">
                <a:solidFill>
                  <a:srgbClr val="00B050"/>
                </a:solidFill>
                <a:latin typeface="Candara" panose="020E0502030303020204" pitchFamily="34" charset="0"/>
              </a:rPr>
              <a:t>1118</a:t>
            </a:r>
            <a:r>
              <a:rPr lang="en-US" sz="1800" dirty="0">
                <a:latin typeface="Candara" panose="020E0502030303020204" pitchFamily="34" charset="0"/>
              </a:rPr>
              <a:t> and </a:t>
            </a:r>
            <a:r>
              <a:rPr lang="en-US" sz="1800" dirty="0" smtClean="0">
                <a:solidFill>
                  <a:srgbClr val="00B050"/>
                </a:solidFill>
                <a:latin typeface="Candara" panose="020E0502030303020204" pitchFamily="34" charset="0"/>
              </a:rPr>
              <a:t>115</a:t>
            </a:r>
            <a:r>
              <a:rPr lang="en-US" sz="1800" dirty="0" smtClean="0">
                <a:latin typeface="Candara" panose="020E0502030303020204" pitchFamily="34" charset="0"/>
              </a:rPr>
              <a:t>) that </a:t>
            </a:r>
            <a:r>
              <a:rPr lang="en-US" sz="1800" dirty="0">
                <a:latin typeface="Candara" panose="020E0502030303020204" pitchFamily="34" charset="0"/>
              </a:rPr>
              <a:t>start with </a:t>
            </a:r>
            <a:r>
              <a:rPr lang="en-US" sz="1800" dirty="0">
                <a:solidFill>
                  <a:srgbClr val="00B050"/>
                </a:solidFill>
                <a:latin typeface="Candara" panose="020E0502030303020204" pitchFamily="34" charset="0"/>
              </a:rPr>
              <a:t>11</a:t>
            </a:r>
            <a:r>
              <a:rPr lang="en-US" sz="1800" dirty="0" smtClean="0">
                <a:latin typeface="Candara" panose="020E0502030303020204" pitchFamily="34" charset="0"/>
              </a:rPr>
              <a:t>. We </a:t>
            </a:r>
            <a:r>
              <a:rPr lang="en-US" sz="1800" dirty="0">
                <a:latin typeface="Candara" panose="020E0502030303020204" pitchFamily="34" charset="0"/>
              </a:rPr>
              <a:t>anchor at </a:t>
            </a:r>
            <a:r>
              <a:rPr lang="en-US" sz="1800" dirty="0">
                <a:solidFill>
                  <a:srgbClr val="00B050"/>
                </a:solidFill>
                <a:latin typeface="Candara" panose="020E0502030303020204" pitchFamily="34" charset="0"/>
              </a:rPr>
              <a:t>1</a:t>
            </a:r>
            <a:r>
              <a:rPr lang="en-US" sz="1800" dirty="0">
                <a:latin typeface="Candara" panose="020E0502030303020204" pitchFamily="34" charset="0"/>
              </a:rPr>
              <a:t> </a:t>
            </a:r>
            <a:r>
              <a:rPr lang="en-US" sz="1800" dirty="0">
                <a:solidFill>
                  <a:srgbClr val="00B050"/>
                </a:solidFill>
                <a:latin typeface="Candara" panose="020E0502030303020204" pitchFamily="34" charset="0"/>
              </a:rPr>
              <a:t>1</a:t>
            </a:r>
            <a:r>
              <a:rPr lang="en-US" sz="1800" dirty="0">
                <a:latin typeface="Candara" panose="020E0502030303020204" pitchFamily="34" charset="0"/>
              </a:rPr>
              <a:t> for the first two positions and then move on to select the lowest </a:t>
            </a:r>
            <a:r>
              <a:rPr lang="en-US" sz="1800" dirty="0" smtClean="0">
                <a:latin typeface="Candara" panose="020E0502030303020204" pitchFamily="34" charset="0"/>
              </a:rPr>
              <a:t>digit in </a:t>
            </a:r>
            <a:r>
              <a:rPr lang="en-US" sz="1800" dirty="0">
                <a:latin typeface="Candara" panose="020E0502030303020204" pitchFamily="34" charset="0"/>
              </a:rPr>
              <a:t>the third position, which is </a:t>
            </a:r>
            <a:r>
              <a:rPr lang="en-US" sz="1800" dirty="0">
                <a:solidFill>
                  <a:srgbClr val="00B050"/>
                </a:solidFill>
                <a:latin typeface="Candara" panose="020E0502030303020204" pitchFamily="34" charset="0"/>
              </a:rPr>
              <a:t>111</a:t>
            </a:r>
            <a:r>
              <a:rPr lang="en-US" sz="1800" dirty="0">
                <a:latin typeface="Candara" panose="020E0502030303020204" pitchFamily="34" charset="0"/>
              </a:rPr>
              <a:t>. We then move to the fourth position and obtain </a:t>
            </a:r>
            <a:r>
              <a:rPr lang="en-US" sz="1800" dirty="0">
                <a:solidFill>
                  <a:srgbClr val="00B050"/>
                </a:solidFill>
                <a:latin typeface="Candara" panose="020E0502030303020204" pitchFamily="34" charset="0"/>
              </a:rPr>
              <a:t>1118</a:t>
            </a:r>
            <a:r>
              <a:rPr lang="en-US" sz="1800" dirty="0">
                <a:latin typeface="Candara" panose="020E0502030303020204" pitchFamily="34" charset="0"/>
              </a:rPr>
              <a:t> as the </a:t>
            </a:r>
            <a:r>
              <a:rPr lang="en-US" sz="1800" dirty="0" smtClean="0">
                <a:latin typeface="Candara" panose="020E0502030303020204" pitchFamily="34" charset="0"/>
              </a:rPr>
              <a:t>second number</a:t>
            </a:r>
            <a:r>
              <a:rPr lang="en-US" sz="1800" dirty="0">
                <a:latin typeface="Candara" panose="020E0502030303020204" pitchFamily="34" charset="0"/>
              </a:rPr>
              <a:t>. Now, return to the third position and retrieve </a:t>
            </a:r>
            <a:r>
              <a:rPr lang="en-US" sz="1800" dirty="0">
                <a:solidFill>
                  <a:srgbClr val="00B050"/>
                </a:solidFill>
                <a:latin typeface="Candara" panose="020E0502030303020204" pitchFamily="34" charset="0"/>
              </a:rPr>
              <a:t>115 </a:t>
            </a:r>
            <a:r>
              <a:rPr lang="en-US" sz="1800" dirty="0">
                <a:latin typeface="Candara" panose="020E0502030303020204" pitchFamily="34" charset="0"/>
              </a:rPr>
              <a:t>as the third number. Having exhausted </a:t>
            </a:r>
            <a:r>
              <a:rPr lang="en-US" sz="1800" dirty="0" smtClean="0">
                <a:solidFill>
                  <a:srgbClr val="00B050"/>
                </a:solidFill>
                <a:latin typeface="Candara" panose="020E0502030303020204" pitchFamily="34" charset="0"/>
              </a:rPr>
              <a:t>1s </a:t>
            </a:r>
            <a:r>
              <a:rPr lang="en-US" sz="1800" dirty="0" smtClean="0">
                <a:latin typeface="Candara" panose="020E0502030303020204" pitchFamily="34" charset="0"/>
              </a:rPr>
              <a:t>(ones</a:t>
            </a:r>
            <a:r>
              <a:rPr lang="en-US" sz="1800" dirty="0">
                <a:latin typeface="Candara" panose="020E0502030303020204" pitchFamily="34" charset="0"/>
              </a:rPr>
              <a:t>) in positions two to four, select </a:t>
            </a:r>
            <a:r>
              <a:rPr lang="en-US" sz="1800" dirty="0">
                <a:solidFill>
                  <a:srgbClr val="00B050"/>
                </a:solidFill>
                <a:latin typeface="Candara" panose="020E0502030303020204" pitchFamily="34" charset="0"/>
              </a:rPr>
              <a:t>2</a:t>
            </a:r>
            <a:r>
              <a:rPr lang="en-US" sz="1800" dirty="0">
                <a:latin typeface="Candara" panose="020E0502030303020204" pitchFamily="34" charset="0"/>
              </a:rPr>
              <a:t> for the second position, and retrieve </a:t>
            </a:r>
            <a:r>
              <a:rPr lang="en-US" sz="1800" dirty="0">
                <a:solidFill>
                  <a:srgbClr val="00B050"/>
                </a:solidFill>
                <a:latin typeface="Candara" panose="020E0502030303020204" pitchFamily="34" charset="0"/>
              </a:rPr>
              <a:t>126 </a:t>
            </a:r>
            <a:r>
              <a:rPr lang="en-US" sz="1800" dirty="0">
                <a:latin typeface="Candara" panose="020E0502030303020204" pitchFamily="34" charset="0"/>
              </a:rPr>
              <a:t>as the next number. </a:t>
            </a:r>
            <a:r>
              <a:rPr lang="en-US" sz="1800" dirty="0" smtClean="0">
                <a:latin typeface="Candara" panose="020E0502030303020204" pitchFamily="34" charset="0"/>
              </a:rPr>
              <a:t>We continue </a:t>
            </a:r>
            <a:r>
              <a:rPr lang="en-US" sz="1800" dirty="0">
                <a:latin typeface="Candara" panose="020E0502030303020204" pitchFamily="34" charset="0"/>
              </a:rPr>
              <a:t>this process until we reach </a:t>
            </a:r>
            <a:r>
              <a:rPr lang="en-US" sz="1800" dirty="0">
                <a:solidFill>
                  <a:srgbClr val="00B050"/>
                </a:solidFill>
                <a:latin typeface="Candara" panose="020E0502030303020204" pitchFamily="34" charset="0"/>
              </a:rPr>
              <a:t>9</a:t>
            </a:r>
            <a:r>
              <a:rPr lang="en-US" sz="1800" dirty="0" smtClean="0">
                <a:latin typeface="Candara" panose="020E0502030303020204" pitchFamily="34" charset="0"/>
              </a:rPr>
              <a:t>.</a:t>
            </a:r>
            <a:endParaRPr lang="en-US"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p:nvPr/>
        </p:nvSpPr>
        <p:spPr>
          <a:xfrm>
            <a:off x="3124200" y="8382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cxnSp>
        <p:nvCxnSpPr>
          <p:cNvPr id="69" name="Shape 6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70" name="Shape 7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71" name="Shape 71"/>
          <p:cNvSpPr txBox="1">
            <a:spLocks noGrp="1"/>
          </p:cNvSpPr>
          <p:nvPr>
            <p:ph type="title"/>
          </p:nvPr>
        </p:nvSpPr>
        <p:spPr>
          <a:xfrm>
            <a:off x="3276600" y="533400"/>
            <a:ext cx="5562600" cy="457200"/>
          </a:xfrm>
          <a:prstGeom prst="rect">
            <a:avLst/>
          </a:prstGeom>
          <a:noFill/>
          <a:ln>
            <a:noFill/>
          </a:ln>
        </p:spPr>
        <p:txBody>
          <a:bodyPr lIns="91425" tIns="45700" rIns="91425" bIns="45700" anchor="ctr" anchorCtr="0">
            <a:noAutofit/>
          </a:bodyPr>
          <a:lstStyle/>
          <a:p>
            <a:pPr>
              <a:buClr>
                <a:schemeClr val="dk1"/>
              </a:buClr>
              <a:buSzPct val="25000"/>
            </a:pPr>
            <a:r>
              <a:rPr lang="en-US" sz="3200" b="1" dirty="0">
                <a:solidFill>
                  <a:srgbClr val="0070C0"/>
                </a:solidFill>
                <a:ea typeface="Arial"/>
              </a:rPr>
              <a:t>Objectives</a:t>
            </a:r>
          </a:p>
        </p:txBody>
      </p:sp>
      <p:sp>
        <p:nvSpPr>
          <p:cNvPr id="72" name="Shape 72"/>
          <p:cNvSpPr txBox="1">
            <a:spLocks noGrp="1"/>
          </p:cNvSpPr>
          <p:nvPr>
            <p:ph type="body" idx="1"/>
          </p:nvPr>
        </p:nvSpPr>
        <p:spPr>
          <a:xfrm>
            <a:off x="228601" y="1066800"/>
            <a:ext cx="7583486" cy="5486399"/>
          </a:xfrm>
          <a:prstGeom prst="rect">
            <a:avLst/>
          </a:prstGeom>
          <a:noFill/>
          <a:ln>
            <a:noFill/>
          </a:ln>
        </p:spPr>
        <p:txBody>
          <a:bodyPr lIns="91425" tIns="45700" rIns="91425" bIns="45700" anchor="t" anchorCtr="0">
            <a:noAutofit/>
          </a:bodyPr>
          <a:lstStyle/>
          <a:p>
            <a:pPr indent="-342900">
              <a:lnSpc>
                <a:spcPct val="150000"/>
              </a:lnSpc>
              <a:spcBef>
                <a:spcPts val="0"/>
              </a:spcBef>
              <a:buSzPct val="100000"/>
              <a:buFont typeface="Arial"/>
              <a:buChar char="•"/>
            </a:pPr>
            <a:r>
              <a:rPr lang="en-US" sz="2000" b="1" dirty="0">
                <a:solidFill>
                  <a:srgbClr val="669900"/>
                </a:solidFill>
                <a:ea typeface="Arial"/>
              </a:rPr>
              <a:t>Communication model</a:t>
            </a:r>
            <a:r>
              <a:rPr lang="en-US" sz="2000" b="1" dirty="0">
                <a:solidFill>
                  <a:srgbClr val="0070C0"/>
                </a:solidFill>
                <a:ea typeface="Arial"/>
              </a:rPr>
              <a:t>: Administrative and messages</a:t>
            </a:r>
          </a:p>
          <a:p>
            <a:pPr indent="-342900">
              <a:lnSpc>
                <a:spcPct val="150000"/>
              </a:lnSpc>
              <a:spcBef>
                <a:spcPts val="0"/>
              </a:spcBef>
              <a:buSzPct val="100000"/>
              <a:buFont typeface="Arial"/>
              <a:buChar char="•"/>
            </a:pPr>
            <a:r>
              <a:rPr lang="en-US" sz="2000" b="1" dirty="0">
                <a:solidFill>
                  <a:srgbClr val="0070C0"/>
                </a:solidFill>
                <a:ea typeface="Arial"/>
              </a:rPr>
              <a:t>Administrative structure</a:t>
            </a:r>
          </a:p>
          <a:p>
            <a:pPr lvl="1" indent="-285750">
              <a:lnSpc>
                <a:spcPct val="150000"/>
              </a:lnSpc>
              <a:spcBef>
                <a:spcPts val="0"/>
              </a:spcBef>
              <a:buSzPct val="100000"/>
              <a:buFont typeface="Arial"/>
              <a:buChar char="•"/>
            </a:pPr>
            <a:r>
              <a:rPr lang="en-US" sz="2000" b="1" dirty="0">
                <a:solidFill>
                  <a:srgbClr val="002060"/>
                </a:solidFill>
                <a:latin typeface="Candara" panose="020E0502030303020204" pitchFamily="34" charset="0"/>
              </a:rPr>
              <a:t>Community-based model</a:t>
            </a:r>
          </a:p>
          <a:p>
            <a:pPr lvl="1" indent="-285750">
              <a:lnSpc>
                <a:spcPct val="150000"/>
              </a:lnSpc>
              <a:spcBef>
                <a:spcPts val="0"/>
              </a:spcBef>
              <a:buSzPct val="100000"/>
              <a:buFont typeface="Arial"/>
              <a:buChar char="•"/>
            </a:pPr>
            <a:r>
              <a:rPr lang="en-US" sz="2000" b="1" dirty="0">
                <a:solidFill>
                  <a:srgbClr val="002060"/>
                </a:solidFill>
                <a:latin typeface="Candara" panose="020E0502030303020204" pitchFamily="34" charset="0"/>
              </a:rPr>
              <a:t>Access policy</a:t>
            </a:r>
          </a:p>
          <a:p>
            <a:pPr lvl="1" indent="-285750">
              <a:lnSpc>
                <a:spcPct val="150000"/>
              </a:lnSpc>
              <a:spcBef>
                <a:spcPts val="0"/>
              </a:spcBef>
              <a:buSzPct val="100000"/>
              <a:buFont typeface="Arial"/>
              <a:buChar char="•"/>
            </a:pPr>
            <a:r>
              <a:rPr lang="en-US" sz="2000" b="1" dirty="0">
                <a:solidFill>
                  <a:srgbClr val="002060"/>
                </a:solidFill>
                <a:latin typeface="Candara" panose="020E0502030303020204" pitchFamily="34" charset="0"/>
              </a:rPr>
              <a:t>MIB view</a:t>
            </a:r>
          </a:p>
          <a:p>
            <a:pPr indent="-342900">
              <a:lnSpc>
                <a:spcPct val="150000"/>
              </a:lnSpc>
              <a:spcBef>
                <a:spcPts val="0"/>
              </a:spcBef>
              <a:buSzPct val="100000"/>
              <a:buFont typeface="Arial"/>
              <a:buChar char="•"/>
            </a:pPr>
            <a:r>
              <a:rPr lang="en-US" sz="2000" b="1" dirty="0">
                <a:solidFill>
                  <a:srgbClr val="0070C0"/>
                </a:solidFill>
                <a:ea typeface="Arial"/>
              </a:rPr>
              <a:t>Message PDU</a:t>
            </a:r>
          </a:p>
          <a:p>
            <a:pPr indent="-342900">
              <a:lnSpc>
                <a:spcPct val="150000"/>
              </a:lnSpc>
              <a:spcBef>
                <a:spcPts val="0"/>
              </a:spcBef>
              <a:buSzPct val="100000"/>
              <a:buFont typeface="Arial"/>
              <a:buChar char="•"/>
            </a:pPr>
            <a:r>
              <a:rPr lang="en-US" sz="2000" b="1" dirty="0">
                <a:solidFill>
                  <a:srgbClr val="0070C0"/>
                </a:solidFill>
                <a:ea typeface="Arial"/>
              </a:rPr>
              <a:t>SNMP </a:t>
            </a:r>
            <a:r>
              <a:rPr lang="en-US" sz="2000" b="1" dirty="0">
                <a:solidFill>
                  <a:srgbClr val="002060"/>
                </a:solidFill>
                <a:ea typeface="Arial"/>
              </a:rPr>
              <a:t>protocol specifications</a:t>
            </a:r>
          </a:p>
          <a:p>
            <a:pPr indent="-342900">
              <a:lnSpc>
                <a:spcPct val="150000"/>
              </a:lnSpc>
              <a:spcBef>
                <a:spcPts val="0"/>
              </a:spcBef>
              <a:buSzPct val="100000"/>
              <a:buFont typeface="Arial"/>
              <a:buChar char="•"/>
            </a:pPr>
            <a:r>
              <a:rPr lang="en-US" sz="2000" b="1" dirty="0">
                <a:solidFill>
                  <a:srgbClr val="0070C0"/>
                </a:solidFill>
                <a:ea typeface="Arial"/>
              </a:rPr>
              <a:t>SNMP </a:t>
            </a:r>
            <a:r>
              <a:rPr lang="en-US" sz="2000" b="1" dirty="0">
                <a:solidFill>
                  <a:srgbClr val="00B0F0"/>
                </a:solidFill>
                <a:ea typeface="Arial"/>
              </a:rPr>
              <a:t>operations</a:t>
            </a:r>
          </a:p>
          <a:p>
            <a:pPr indent="-342900">
              <a:lnSpc>
                <a:spcPct val="150000"/>
              </a:lnSpc>
              <a:spcBef>
                <a:spcPts val="0"/>
              </a:spcBef>
              <a:buSzPct val="100000"/>
              <a:buFont typeface="Arial"/>
              <a:buChar char="•"/>
            </a:pPr>
            <a:r>
              <a:rPr lang="en-US" sz="2000" b="1" dirty="0">
                <a:solidFill>
                  <a:srgbClr val="0070C0"/>
                </a:solidFill>
                <a:ea typeface="Arial"/>
              </a:rPr>
              <a:t>SNMP </a:t>
            </a:r>
            <a:r>
              <a:rPr lang="en-US" sz="2000" b="1" dirty="0">
                <a:solidFill>
                  <a:srgbClr val="002060"/>
                </a:solidFill>
                <a:ea typeface="Arial"/>
              </a:rPr>
              <a:t>MIB</a:t>
            </a:r>
          </a:p>
          <a:p>
            <a:pPr indent="-342900">
              <a:lnSpc>
                <a:spcPct val="150000"/>
              </a:lnSpc>
              <a:spcBef>
                <a:spcPts val="0"/>
              </a:spcBef>
              <a:buSzPct val="100000"/>
              <a:buFont typeface="Arial"/>
              <a:buChar char="•"/>
            </a:pPr>
            <a:r>
              <a:rPr lang="en-US" sz="2000" b="1" dirty="0">
                <a:solidFill>
                  <a:srgbClr val="0070C0"/>
                </a:solidFill>
                <a:ea typeface="Arial"/>
              </a:rPr>
              <a:t>SNMP </a:t>
            </a:r>
            <a:r>
              <a:rPr lang="en-US" sz="2000" b="1" dirty="0">
                <a:solidFill>
                  <a:srgbClr val="002060"/>
                </a:solidFill>
                <a:ea typeface="Arial"/>
              </a:rPr>
              <a:t>functional model</a:t>
            </a:r>
          </a:p>
          <a:p>
            <a:pPr marL="0" indent="0">
              <a:spcBef>
                <a:spcPts val="0"/>
              </a:spcBef>
              <a:buSzPct val="25000"/>
              <a:buNone/>
            </a:pPr>
            <a:endParaRPr sz="2000" b="1" dirty="0">
              <a:solidFill>
                <a:srgbClr val="0070C0"/>
              </a:solidFill>
              <a:ea typeface="Arial"/>
            </a:endParaRPr>
          </a:p>
        </p:txBody>
      </p:sp>
      <p:sp>
        <p:nvSpPr>
          <p:cNvPr id="2" name="TextBox 1"/>
          <p:cNvSpPr txBox="1"/>
          <p:nvPr/>
        </p:nvSpPr>
        <p:spPr>
          <a:xfrm>
            <a:off x="8296275" y="1686700"/>
            <a:ext cx="3682418" cy="954107"/>
          </a:xfrm>
          <a:prstGeom prst="rect">
            <a:avLst/>
          </a:prstGeom>
          <a:noFill/>
        </p:spPr>
        <p:txBody>
          <a:bodyPr wrap="none" rtlCol="0">
            <a:spAutoFit/>
          </a:bodyPr>
          <a:lstStyle/>
          <a:p>
            <a:r>
              <a:rPr lang="en-US" sz="2800" dirty="0" smtClean="0">
                <a:solidFill>
                  <a:srgbClr val="CC6600"/>
                </a:solidFill>
              </a:rPr>
              <a:t>Student manual </a:t>
            </a:r>
          </a:p>
          <a:p>
            <a:r>
              <a:rPr lang="en-US" sz="2800" dirty="0" smtClean="0">
                <a:solidFill>
                  <a:srgbClr val="CC6600"/>
                </a:solidFill>
              </a:rPr>
              <a:t>Chapter 5 All sections</a:t>
            </a:r>
            <a:endParaRPr lang="en-US" sz="2800" dirty="0">
              <a:solidFill>
                <a:srgbClr val="CC6600"/>
              </a:solidFill>
            </a:endParaRPr>
          </a:p>
        </p:txBody>
      </p:sp>
      <p:sp>
        <p:nvSpPr>
          <p:cNvPr id="11" name="Text Placeholder 2"/>
          <p:cNvSpPr txBox="1">
            <a:spLocks/>
          </p:cNvSpPr>
          <p:nvPr/>
        </p:nvSpPr>
        <p:spPr>
          <a:xfrm>
            <a:off x="33866" y="6079067"/>
            <a:ext cx="11982451" cy="2268781"/>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Font typeface="Times New Roman"/>
              <a:buChar char="•"/>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L="742950" marR="0" lvl="1" indent="-107950" algn="l" rtl="0">
              <a:lnSpc>
                <a:spcPct val="100000"/>
              </a:lnSpc>
              <a:spcBef>
                <a:spcPts val="56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Font typeface="Times New Roman"/>
              <a:buChar char="»"/>
              <a:defRPr sz="1400" b="0" i="0" u="none" strike="noStrike" cap="none">
                <a:solidFill>
                  <a:srgbClr val="000000"/>
                </a:solidFill>
                <a:latin typeface="Arial"/>
                <a:ea typeface="Arial"/>
                <a:cs typeface="Arial"/>
                <a:sym typeface="Arial"/>
              </a:defRPr>
            </a:lvl9pPr>
          </a:lstStyle>
          <a:p>
            <a:pPr marL="203200" indent="0">
              <a:spcBef>
                <a:spcPts val="0"/>
              </a:spcBef>
              <a:spcAft>
                <a:spcPts val="1200"/>
              </a:spcAft>
              <a:buFont typeface="Times New Roman"/>
              <a:buNone/>
            </a:pPr>
            <a:r>
              <a:rPr lang="en-US" sz="1800" dirty="0" smtClean="0"/>
              <a:t>We have covered the </a:t>
            </a:r>
            <a:r>
              <a:rPr lang="en-US" sz="1800" b="1" dirty="0" smtClean="0"/>
              <a:t>organization</a:t>
            </a:r>
            <a:r>
              <a:rPr lang="en-US" sz="1800" dirty="0" smtClean="0"/>
              <a:t> and </a:t>
            </a:r>
            <a:r>
              <a:rPr lang="en-US" sz="1800" b="1" dirty="0" smtClean="0"/>
              <a:t>information</a:t>
            </a:r>
            <a:r>
              <a:rPr lang="en-US" sz="1800" dirty="0" smtClean="0"/>
              <a:t> </a:t>
            </a:r>
            <a:r>
              <a:rPr lang="en-US" sz="1800" b="1" dirty="0" smtClean="0"/>
              <a:t>models</a:t>
            </a:r>
            <a:r>
              <a:rPr lang="en-US" sz="1800" dirty="0" smtClean="0"/>
              <a:t> of SNMPvl in the previous chapter. In this chapter we will address the SNMPvl </a:t>
            </a:r>
            <a:r>
              <a:rPr lang="en-US" sz="1800" b="1" dirty="0" smtClean="0"/>
              <a:t>communication </a:t>
            </a:r>
            <a:r>
              <a:rPr lang="en-US" sz="1800" dirty="0" smtClean="0"/>
              <a:t>and </a:t>
            </a:r>
            <a:r>
              <a:rPr lang="en-US" sz="1800" b="1" dirty="0" smtClean="0"/>
              <a:t>functional models</a:t>
            </a:r>
            <a:r>
              <a:rPr lang="en-US" sz="1800" dirty="0" smtClean="0"/>
              <a:t>. </a:t>
            </a:r>
          </a:p>
          <a:p>
            <a:pPr marL="203200" indent="0">
              <a:spcBef>
                <a:spcPts val="0"/>
              </a:spcBef>
              <a:spcAft>
                <a:spcPts val="1200"/>
              </a:spcAft>
              <a:buFont typeface="Times New Roman"/>
              <a:buNone/>
            </a:pPr>
            <a:r>
              <a:rPr lang="en-US" sz="1800" dirty="0" smtClean="0"/>
              <a:t>The </a:t>
            </a:r>
            <a:r>
              <a:rPr lang="en-US" sz="1800" b="1" dirty="0" smtClean="0">
                <a:solidFill>
                  <a:srgbClr val="669900"/>
                </a:solidFill>
              </a:rPr>
              <a:t>SNMPvl communication model </a:t>
            </a:r>
            <a:r>
              <a:rPr lang="en-US" sz="1800" dirty="0" smtClean="0"/>
              <a:t>defines specifications of </a:t>
            </a:r>
            <a:r>
              <a:rPr lang="en-US" sz="1800" b="1" dirty="0" smtClean="0"/>
              <a:t>four</a:t>
            </a:r>
            <a:r>
              <a:rPr lang="en-US" sz="1800" dirty="0" smtClean="0"/>
              <a:t> aspects of SNMP communication: </a:t>
            </a:r>
            <a:r>
              <a:rPr lang="en-US" sz="1800" b="1" dirty="0" smtClean="0">
                <a:solidFill>
                  <a:srgbClr val="0070C0"/>
                </a:solidFill>
              </a:rPr>
              <a:t>architecture</a:t>
            </a:r>
            <a:r>
              <a:rPr lang="en-US" sz="1800" dirty="0" smtClean="0"/>
              <a:t>, </a:t>
            </a:r>
            <a:r>
              <a:rPr lang="en-US" sz="1800" b="1" dirty="0" smtClean="0">
                <a:solidFill>
                  <a:srgbClr val="0070C0"/>
                </a:solidFill>
              </a:rPr>
              <a:t>administrative</a:t>
            </a:r>
            <a:r>
              <a:rPr lang="en-US" sz="1800" b="1" dirty="0" smtClean="0"/>
              <a:t> </a:t>
            </a:r>
            <a:r>
              <a:rPr lang="en-US" sz="1800" b="1" dirty="0" smtClean="0">
                <a:solidFill>
                  <a:srgbClr val="0070C0"/>
                </a:solidFill>
              </a:rPr>
              <a:t>model</a:t>
            </a:r>
            <a:r>
              <a:rPr lang="en-US" sz="1800" b="1" dirty="0" smtClean="0"/>
              <a:t> </a:t>
            </a:r>
            <a:r>
              <a:rPr lang="en-US" sz="1800" dirty="0" smtClean="0"/>
              <a:t>that defines </a:t>
            </a:r>
            <a:r>
              <a:rPr lang="en-US" sz="1800" b="1" dirty="0" smtClean="0">
                <a:solidFill>
                  <a:srgbClr val="0070C0"/>
                </a:solidFill>
              </a:rPr>
              <a:t>data access policy</a:t>
            </a:r>
            <a:r>
              <a:rPr lang="en-US" sz="1800" dirty="0" smtClean="0"/>
              <a:t>, </a:t>
            </a:r>
            <a:r>
              <a:rPr lang="en-US" sz="1800" b="1" dirty="0" smtClean="0">
                <a:solidFill>
                  <a:srgbClr val="0070C0"/>
                </a:solidFill>
              </a:rPr>
              <a:t>SNMP</a:t>
            </a:r>
            <a:r>
              <a:rPr lang="en-US" sz="1800" b="1" dirty="0" smtClean="0"/>
              <a:t> </a:t>
            </a:r>
            <a:r>
              <a:rPr lang="en-US" sz="1800" b="1" dirty="0" smtClean="0">
                <a:solidFill>
                  <a:srgbClr val="0070C0"/>
                </a:solidFill>
              </a:rPr>
              <a:t>protocol</a:t>
            </a:r>
            <a:r>
              <a:rPr lang="en-US" sz="1800" dirty="0" smtClean="0"/>
              <a:t>, and </a:t>
            </a:r>
            <a:r>
              <a:rPr lang="en-US" sz="1800" b="1" dirty="0" smtClean="0">
                <a:solidFill>
                  <a:srgbClr val="0070C0"/>
                </a:solidFill>
              </a:rPr>
              <a:t>SNMP</a:t>
            </a:r>
            <a:r>
              <a:rPr lang="en-US" sz="1800" b="1" dirty="0" smtClean="0"/>
              <a:t> </a:t>
            </a:r>
            <a:r>
              <a:rPr lang="en-US" sz="1800" b="1" dirty="0" smtClean="0">
                <a:solidFill>
                  <a:srgbClr val="0070C0"/>
                </a:solidFill>
              </a:rPr>
              <a:t>MIB</a:t>
            </a:r>
            <a:r>
              <a:rPr lang="en-US" sz="1800" dirty="0" smtClean="0"/>
              <a:t>. </a:t>
            </a:r>
          </a:p>
          <a:p>
            <a:pPr marL="203200" indent="0">
              <a:spcBef>
                <a:spcPts val="0"/>
              </a:spcBef>
              <a:spcAft>
                <a:spcPts val="1200"/>
              </a:spcAft>
              <a:buFont typeface="Times New Roman"/>
              <a:buNone/>
            </a:pPr>
            <a:r>
              <a:rPr lang="en-US" sz="1800" b="1" dirty="0" smtClean="0">
                <a:solidFill>
                  <a:srgbClr val="0070C0"/>
                </a:solidFill>
              </a:rPr>
              <a:t>Security</a:t>
            </a:r>
            <a:r>
              <a:rPr lang="en-US" sz="1800" dirty="0" smtClean="0">
                <a:solidFill>
                  <a:srgbClr val="0070C0"/>
                </a:solidFill>
              </a:rPr>
              <a:t> </a:t>
            </a:r>
            <a:r>
              <a:rPr lang="en-US" sz="1800" dirty="0" smtClean="0"/>
              <a:t>in SNMP is managed by defining </a:t>
            </a:r>
            <a:r>
              <a:rPr lang="en-US" sz="1800" b="1" dirty="0" smtClean="0"/>
              <a:t>community</a:t>
            </a:r>
            <a:r>
              <a:rPr lang="en-US" sz="1800" dirty="0" smtClean="0"/>
              <a:t>, and </a:t>
            </a:r>
            <a:r>
              <a:rPr lang="en-US" sz="1800" b="1" dirty="0" smtClean="0"/>
              <a:t>only members belonging to the same community can communicate with each other</a:t>
            </a:r>
            <a:r>
              <a:rPr lang="en-US" sz="1800" dirty="0" smtClean="0"/>
              <a:t>. A </a:t>
            </a:r>
            <a:r>
              <a:rPr lang="en-US" sz="1800" dirty="0" smtClean="0">
                <a:solidFill>
                  <a:srgbClr val="0070C0"/>
                </a:solidFill>
              </a:rPr>
              <a:t>manager</a:t>
            </a:r>
            <a:r>
              <a:rPr lang="en-US" sz="1800" dirty="0" smtClean="0"/>
              <a:t> can belong to multiple communities and can thus manage multiple domains. </a:t>
            </a:r>
          </a:p>
          <a:p>
            <a:pPr marL="203200" indent="0">
              <a:spcBef>
                <a:spcPts val="0"/>
              </a:spcBef>
              <a:spcAft>
                <a:spcPts val="1200"/>
              </a:spcAft>
              <a:buFont typeface="Times New Roman"/>
              <a:buNone/>
            </a:pPr>
            <a:endParaRPr lang="en-US" sz="1800" b="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Shape 32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24" name="Shape 324"/>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MIB Lexicographic Order</a:t>
            </a:r>
          </a:p>
        </p:txBody>
      </p:sp>
      <p:pic>
        <p:nvPicPr>
          <p:cNvPr id="325" name="Shape 325"/>
          <p:cNvPicPr preferRelativeResize="0"/>
          <p:nvPr/>
        </p:nvPicPr>
        <p:blipFill rotWithShape="1">
          <a:blip r:embed="rId3">
            <a:alphaModFix/>
          </a:blip>
          <a:srcRect/>
          <a:stretch/>
        </p:blipFill>
        <p:spPr>
          <a:xfrm>
            <a:off x="880111" y="533400"/>
            <a:ext cx="3203575" cy="4100512"/>
          </a:xfrm>
          <a:prstGeom prst="rect">
            <a:avLst/>
          </a:prstGeom>
          <a:noFill/>
          <a:ln>
            <a:noFill/>
          </a:ln>
        </p:spPr>
      </p:pic>
      <p:sp>
        <p:nvSpPr>
          <p:cNvPr id="326" name="Shape 326"/>
          <p:cNvSpPr txBox="1"/>
          <p:nvPr/>
        </p:nvSpPr>
        <p:spPr>
          <a:xfrm>
            <a:off x="494666" y="5756593"/>
            <a:ext cx="1562734" cy="2541587"/>
          </a:xfrm>
          <a:prstGeom prst="rect">
            <a:avLst/>
          </a:prstGeom>
          <a:noFill/>
          <a:ln>
            <a:noFill/>
          </a:ln>
        </p:spPr>
        <p:txBody>
          <a:bodyPr lIns="91425" tIns="45700" rIns="91425" bIns="45700" anchor="t" anchorCtr="0">
            <a:noAutofit/>
          </a:bodyPr>
          <a:lstStyle/>
          <a:p>
            <a:pPr>
              <a:buClr>
                <a:schemeClr val="dk1"/>
              </a:buClr>
              <a:buSzPct val="25000"/>
            </a:pPr>
            <a:r>
              <a:rPr lang="en-US" sz="2000" dirty="0">
                <a:solidFill>
                  <a:srgbClr val="0070C0"/>
                </a:solidFill>
                <a:latin typeface="Candara" panose="020E0502030303020204" pitchFamily="34" charset="0"/>
              </a:rPr>
              <a:t>A	3.1</a:t>
            </a:r>
          </a:p>
          <a:p>
            <a:pPr>
              <a:buClr>
                <a:schemeClr val="dk1"/>
              </a:buClr>
              <a:buSzPct val="25000"/>
            </a:pPr>
            <a:r>
              <a:rPr lang="en-US" sz="2000" dirty="0">
                <a:solidFill>
                  <a:srgbClr val="0070C0"/>
                </a:solidFill>
                <a:latin typeface="Candara" panose="020E0502030303020204" pitchFamily="34" charset="0"/>
              </a:rPr>
              <a:t>B	3.2</a:t>
            </a:r>
          </a:p>
          <a:p>
            <a:pPr>
              <a:buClr>
                <a:schemeClr val="dk1"/>
              </a:buClr>
              <a:buSzPct val="25000"/>
            </a:pPr>
            <a:r>
              <a:rPr lang="en-US" sz="2000" dirty="0">
                <a:solidFill>
                  <a:srgbClr val="0070C0"/>
                </a:solidFill>
                <a:latin typeface="Candara" panose="020E0502030303020204" pitchFamily="34" charset="0"/>
              </a:rPr>
              <a:t>T	Z</a:t>
            </a:r>
          </a:p>
          <a:p>
            <a:pPr>
              <a:buClr>
                <a:schemeClr val="dk1"/>
              </a:buClr>
              <a:buSzPct val="25000"/>
            </a:pPr>
            <a:r>
              <a:rPr lang="en-US" sz="2000" dirty="0">
                <a:solidFill>
                  <a:srgbClr val="0070C0"/>
                </a:solidFill>
                <a:latin typeface="Candara" panose="020E0502030303020204" pitchFamily="34" charset="0"/>
              </a:rPr>
              <a:t>E</a:t>
            </a:r>
          </a:p>
          <a:p>
            <a:pPr>
              <a:buClr>
                <a:schemeClr val="dk1"/>
              </a:buClr>
              <a:buSzPct val="25000"/>
            </a:pPr>
            <a:r>
              <a:rPr lang="en-US" sz="2000" dirty="0">
                <a:solidFill>
                  <a:srgbClr val="0070C0"/>
                </a:solidFill>
                <a:latin typeface="Candara" panose="020E0502030303020204" pitchFamily="34" charset="0"/>
              </a:rPr>
              <a:t>1.1</a:t>
            </a:r>
          </a:p>
          <a:p>
            <a:pPr>
              <a:buClr>
                <a:schemeClr val="dk1"/>
              </a:buClr>
              <a:buSzPct val="25000"/>
            </a:pPr>
            <a:r>
              <a:rPr lang="en-US" sz="2000" dirty="0">
                <a:solidFill>
                  <a:srgbClr val="0070C0"/>
                </a:solidFill>
                <a:latin typeface="Candara" panose="020E0502030303020204" pitchFamily="34" charset="0"/>
              </a:rPr>
              <a:t>1.2</a:t>
            </a:r>
          </a:p>
          <a:p>
            <a:pPr>
              <a:buClr>
                <a:schemeClr val="dk1"/>
              </a:buClr>
              <a:buSzPct val="25000"/>
            </a:pPr>
            <a:r>
              <a:rPr lang="en-US" sz="2000" dirty="0">
                <a:solidFill>
                  <a:srgbClr val="0070C0"/>
                </a:solidFill>
                <a:latin typeface="Candara" panose="020E0502030303020204" pitchFamily="34" charset="0"/>
              </a:rPr>
              <a:t>2.1</a:t>
            </a:r>
          </a:p>
          <a:p>
            <a:pPr>
              <a:buClr>
                <a:schemeClr val="dk1"/>
              </a:buClr>
              <a:buSzPct val="25000"/>
            </a:pPr>
            <a:r>
              <a:rPr lang="en-US" sz="2000" dirty="0">
                <a:solidFill>
                  <a:srgbClr val="0070C0"/>
                </a:solidFill>
                <a:latin typeface="Candara" panose="020E0502030303020204" pitchFamily="34" charset="0"/>
              </a:rPr>
              <a:t>2.2</a:t>
            </a:r>
          </a:p>
        </p:txBody>
      </p:sp>
      <p:cxnSp>
        <p:nvCxnSpPr>
          <p:cNvPr id="328" name="Shape 328"/>
          <p:cNvCxnSpPr/>
          <p:nvPr/>
        </p:nvCxnSpPr>
        <p:spPr>
          <a:xfrm>
            <a:off x="342900" y="5246370"/>
            <a:ext cx="5638800" cy="0"/>
          </a:xfrm>
          <a:prstGeom prst="straightConnector1">
            <a:avLst/>
          </a:prstGeom>
          <a:noFill/>
          <a:ln w="12700" cap="rnd" cmpd="sng">
            <a:solidFill>
              <a:schemeClr val="dk1"/>
            </a:solidFill>
            <a:prstDash val="solid"/>
            <a:miter/>
            <a:headEnd type="none" w="med" len="med"/>
            <a:tailEnd type="none" w="med" len="med"/>
          </a:ln>
        </p:spPr>
      </p:cxnSp>
      <p:sp>
        <p:nvSpPr>
          <p:cNvPr id="329" name="Shape 329"/>
          <p:cNvSpPr txBox="1"/>
          <p:nvPr/>
        </p:nvSpPr>
        <p:spPr>
          <a:xfrm>
            <a:off x="266701" y="524637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331" name="Shape 33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32" name="Shape 33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333" name="Shape 333"/>
          <p:cNvSpPr txBox="1"/>
          <p:nvPr/>
        </p:nvSpPr>
        <p:spPr>
          <a:xfrm>
            <a:off x="240030" y="4770120"/>
            <a:ext cx="5638800" cy="276224"/>
          </a:xfrm>
          <a:prstGeom prst="rect">
            <a:avLst/>
          </a:prstGeom>
          <a:noFill/>
          <a:ln>
            <a:noFill/>
          </a:ln>
        </p:spPr>
        <p:txBody>
          <a:bodyPr lIns="91425" tIns="45700" rIns="91425" bIns="45700" anchor="t" anchorCtr="0">
            <a:noAutofit/>
          </a:bodyPr>
          <a:lstStyle/>
          <a:p>
            <a:pPr>
              <a:buClr>
                <a:schemeClr val="dk1"/>
              </a:buClr>
              <a:buSzPct val="25000"/>
            </a:pPr>
            <a:r>
              <a:rPr lang="en-US" b="1" dirty="0">
                <a:solidFill>
                  <a:schemeClr val="dk1"/>
                </a:solidFill>
                <a:latin typeface="Candara" panose="020E0502030303020204" pitchFamily="34" charset="0"/>
              </a:rPr>
              <a:t>Figure 5.12  MIB for Operation Examples in Figures 5.13 and 5.15</a:t>
            </a:r>
          </a:p>
        </p:txBody>
      </p:sp>
      <p:pic>
        <p:nvPicPr>
          <p:cNvPr id="2" name="Picture 1"/>
          <p:cNvPicPr>
            <a:picLocks noChangeAspect="1"/>
          </p:cNvPicPr>
          <p:nvPr/>
        </p:nvPicPr>
        <p:blipFill>
          <a:blip r:embed="rId4"/>
          <a:stretch>
            <a:fillRect/>
          </a:stretch>
        </p:blipFill>
        <p:spPr>
          <a:xfrm>
            <a:off x="7002749" y="3882365"/>
            <a:ext cx="3832922" cy="3025189"/>
          </a:xfrm>
          <a:prstGeom prst="rect">
            <a:avLst/>
          </a:prstGeom>
        </p:spPr>
      </p:pic>
      <p:sp>
        <p:nvSpPr>
          <p:cNvPr id="15" name="TextBox 14"/>
          <p:cNvSpPr txBox="1"/>
          <p:nvPr/>
        </p:nvSpPr>
        <p:spPr>
          <a:xfrm>
            <a:off x="5040630" y="2034540"/>
            <a:ext cx="6659880" cy="1294072"/>
          </a:xfrm>
          <a:prstGeom prst="rect">
            <a:avLst/>
          </a:prstGeom>
          <a:solidFill>
            <a:schemeClr val="accent3">
              <a:lumMod val="95000"/>
            </a:schemeClr>
          </a:solidFill>
        </p:spPr>
        <p:txBody>
          <a:bodyPr wrap="square" rtlCol="1">
            <a:spAutoFit/>
          </a:bodyPr>
          <a:lstStyle/>
          <a:p>
            <a:pPr>
              <a:lnSpc>
                <a:spcPct val="150000"/>
              </a:lnSpc>
              <a:spcAft>
                <a:spcPts val="1200"/>
              </a:spcAft>
            </a:pPr>
            <a:r>
              <a:rPr lang="en-US" sz="1800" dirty="0" smtClean="0">
                <a:latin typeface="Candara" panose="020E0502030303020204" pitchFamily="34" charset="0"/>
              </a:rPr>
              <a:t>We will now apply the </a:t>
            </a:r>
            <a:r>
              <a:rPr lang="en-US" sz="1800" b="1" dirty="0" smtClean="0">
                <a:solidFill>
                  <a:srgbClr val="0070C0"/>
                </a:solidFill>
                <a:latin typeface="Candara" panose="020E0502030303020204" pitchFamily="34" charset="0"/>
              </a:rPr>
              <a:t>lexicographic sequence </a:t>
            </a:r>
            <a:r>
              <a:rPr lang="en-US" sz="1800" dirty="0" smtClean="0">
                <a:latin typeface="Candara" panose="020E0502030303020204" pitchFamily="34" charset="0"/>
              </a:rPr>
              <a:t>to </a:t>
            </a:r>
            <a:r>
              <a:rPr lang="en-US" sz="1800" b="1" dirty="0" smtClean="0">
                <a:latin typeface="Candara" panose="020E0502030303020204" pitchFamily="34" charset="0"/>
              </a:rPr>
              <a:t>ordering object identifiers in a MIB</a:t>
            </a:r>
            <a:r>
              <a:rPr lang="en-US" sz="1800" dirty="0" smtClean="0">
                <a:latin typeface="Candara" panose="020E0502030303020204" pitchFamily="34" charset="0"/>
              </a:rPr>
              <a:t>. Instead of each character being treated as a literal, we treat each </a:t>
            </a:r>
            <a:r>
              <a:rPr lang="en-US" sz="1800" b="1" dirty="0" smtClean="0">
                <a:latin typeface="Candara" panose="020E0502030303020204" pitchFamily="34" charset="0"/>
              </a:rPr>
              <a:t>node</a:t>
            </a:r>
            <a:r>
              <a:rPr lang="en-US" sz="1800" dirty="0" smtClean="0">
                <a:latin typeface="Candara" panose="020E0502030303020204" pitchFamily="34" charset="0"/>
              </a:rPr>
              <a:t> </a:t>
            </a:r>
            <a:r>
              <a:rPr lang="en-US" sz="1800" b="1" dirty="0" smtClean="0">
                <a:latin typeface="Candara" panose="020E0502030303020204" pitchFamily="34" charset="0"/>
              </a:rPr>
              <a:t>position as a </a:t>
            </a:r>
            <a:r>
              <a:rPr lang="en-US" sz="1800" b="1" dirty="0" smtClean="0">
                <a:solidFill>
                  <a:srgbClr val="0070C0"/>
                </a:solidFill>
                <a:latin typeface="Candara" panose="020E0502030303020204" pitchFamily="34" charset="0"/>
              </a:rPr>
              <a:t>literal</a:t>
            </a:r>
            <a:r>
              <a:rPr lang="en-US" sz="1800" b="1" dirty="0" smtClean="0">
                <a:latin typeface="Candara" panose="020E0502030303020204" pitchFamily="34" charset="0"/>
              </a:rPr>
              <a:t> </a:t>
            </a:r>
            <a:r>
              <a:rPr lang="en-US" sz="1800" dirty="0" smtClean="0">
                <a:latin typeface="Candara" panose="020E0502030303020204" pitchFamily="34" charset="0"/>
              </a:rPr>
              <a:t>and follow the same</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85750" y="5069209"/>
            <a:ext cx="4686299" cy="3698729"/>
          </a:xfrm>
          <a:prstGeom prst="rect">
            <a:avLst/>
          </a:prstGeom>
        </p:spPr>
      </p:pic>
      <p:sp>
        <p:nvSpPr>
          <p:cNvPr id="339" name="Shape 339"/>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40" name="Shape 340"/>
          <p:cNvSpPr txBox="1"/>
          <p:nvPr/>
        </p:nvSpPr>
        <p:spPr>
          <a:xfrm>
            <a:off x="2667000" y="457200"/>
            <a:ext cx="68580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 More Complex MIB Example</a:t>
            </a:r>
          </a:p>
        </p:txBody>
      </p:sp>
      <p:pic>
        <p:nvPicPr>
          <p:cNvPr id="341" name="Shape 341"/>
          <p:cNvPicPr preferRelativeResize="0"/>
          <p:nvPr/>
        </p:nvPicPr>
        <p:blipFill rotWithShape="1">
          <a:blip r:embed="rId4">
            <a:alphaModFix/>
          </a:blip>
          <a:srcRect/>
          <a:stretch/>
        </p:blipFill>
        <p:spPr>
          <a:xfrm>
            <a:off x="445770" y="925831"/>
            <a:ext cx="5638800" cy="3587749"/>
          </a:xfrm>
          <a:prstGeom prst="rect">
            <a:avLst/>
          </a:prstGeom>
          <a:noFill/>
          <a:ln>
            <a:noFill/>
          </a:ln>
        </p:spPr>
      </p:pic>
      <p:cxnSp>
        <p:nvCxnSpPr>
          <p:cNvPr id="344" name="Shape 344"/>
          <p:cNvCxnSpPr/>
          <p:nvPr/>
        </p:nvCxnSpPr>
        <p:spPr>
          <a:xfrm>
            <a:off x="251460" y="4522470"/>
            <a:ext cx="5638800" cy="0"/>
          </a:xfrm>
          <a:prstGeom prst="straightConnector1">
            <a:avLst/>
          </a:prstGeom>
          <a:noFill/>
          <a:ln w="12700" cap="rnd" cmpd="sng">
            <a:solidFill>
              <a:schemeClr val="dk1"/>
            </a:solidFill>
            <a:prstDash val="solid"/>
            <a:miter/>
            <a:headEnd type="none" w="med" len="med"/>
            <a:tailEnd type="none" w="med" len="med"/>
          </a:ln>
        </p:spPr>
      </p:cxnSp>
      <p:sp>
        <p:nvSpPr>
          <p:cNvPr id="345" name="Shape 345"/>
          <p:cNvSpPr txBox="1"/>
          <p:nvPr/>
        </p:nvSpPr>
        <p:spPr>
          <a:xfrm>
            <a:off x="232411" y="457962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347" name="Shape 347"/>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48" name="Shape 348"/>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13" name="TextBox 12"/>
          <p:cNvSpPr txBox="1"/>
          <p:nvPr/>
        </p:nvSpPr>
        <p:spPr>
          <a:xfrm>
            <a:off x="5132070" y="3486150"/>
            <a:ext cx="6892290" cy="4678204"/>
          </a:xfrm>
          <a:prstGeom prst="rect">
            <a:avLst/>
          </a:prstGeom>
          <a:solidFill>
            <a:schemeClr val="accent3">
              <a:lumMod val="95000"/>
            </a:schemeClr>
          </a:solidFill>
        </p:spPr>
        <p:txBody>
          <a:bodyPr wrap="square" rtlCol="1">
            <a:spAutoFit/>
          </a:bodyPr>
          <a:lstStyle/>
          <a:p>
            <a:pPr>
              <a:spcAft>
                <a:spcPts val="1200"/>
              </a:spcAft>
            </a:pPr>
            <a:r>
              <a:rPr lang="en-US" sz="1800" dirty="0" smtClean="0">
                <a:latin typeface="Candara" panose="020E0502030303020204" pitchFamily="34" charset="0"/>
              </a:rPr>
              <a:t>The </a:t>
            </a:r>
            <a:r>
              <a:rPr lang="en-US" sz="1800" dirty="0">
                <a:latin typeface="Candara" panose="020E0502030303020204" pitchFamily="34" charset="0"/>
              </a:rPr>
              <a:t>MIB associated with this example is shown </a:t>
            </a:r>
            <a:r>
              <a:rPr lang="en-US" sz="1800" dirty="0" smtClean="0">
                <a:latin typeface="Candara" panose="020E0502030303020204" pitchFamily="34" charset="0"/>
              </a:rPr>
              <a:t>in Figure </a:t>
            </a:r>
            <a:r>
              <a:rPr lang="en-US" sz="1800" dirty="0">
                <a:latin typeface="Candara" panose="020E0502030303020204" pitchFamily="34" charset="0"/>
              </a:rPr>
              <a:t>5.14. It can be noticed that the </a:t>
            </a:r>
            <a:r>
              <a:rPr lang="en-US" sz="1800" b="1" dirty="0">
                <a:latin typeface="Candara" panose="020E0502030303020204" pitchFamily="34" charset="0"/>
              </a:rPr>
              <a:t>lexicographically increasing order</a:t>
            </a:r>
            <a:r>
              <a:rPr lang="en-US" sz="1800" dirty="0">
                <a:latin typeface="Candara" panose="020E0502030303020204" pitchFamily="34" charset="0"/>
              </a:rPr>
              <a:t> of </a:t>
            </a:r>
            <a:r>
              <a:rPr lang="en-US" sz="1800" b="1" dirty="0">
                <a:latin typeface="Candara" panose="020E0502030303020204" pitchFamily="34" charset="0"/>
              </a:rPr>
              <a:t>node</a:t>
            </a:r>
            <a:r>
              <a:rPr lang="en-US" sz="1800" dirty="0">
                <a:latin typeface="Candara" panose="020E0502030303020204" pitchFamily="34" charset="0"/>
              </a:rPr>
              <a:t> traces the traversal </a:t>
            </a:r>
            <a:r>
              <a:rPr lang="en-US" sz="1800" dirty="0" smtClean="0">
                <a:latin typeface="Candara" panose="020E0502030303020204" pitchFamily="34" charset="0"/>
              </a:rPr>
              <a:t>of the </a:t>
            </a:r>
            <a:r>
              <a:rPr lang="en-US" sz="1800" b="1" dirty="0">
                <a:latin typeface="Candara" panose="020E0502030303020204" pitchFamily="34" charset="0"/>
              </a:rPr>
              <a:t>tree</a:t>
            </a:r>
            <a:r>
              <a:rPr lang="en-US" sz="1800" dirty="0">
                <a:latin typeface="Candara" panose="020E0502030303020204" pitchFamily="34" charset="0"/>
              </a:rPr>
              <a:t> starting from the leftmost node 1. We traverse down the path all the way to the leftmost </a:t>
            </a:r>
            <a:r>
              <a:rPr lang="en-US" sz="1800" dirty="0" smtClean="0">
                <a:latin typeface="Candara" panose="020E0502030303020204" pitchFamily="34" charset="0"/>
              </a:rPr>
              <a:t>leaf 1.1.5</a:t>
            </a:r>
            <a:r>
              <a:rPr lang="en-US" sz="1800" dirty="0">
                <a:latin typeface="Candara" panose="020E0502030303020204" pitchFamily="34" charset="0"/>
              </a:rPr>
              <a:t>, keeping to the right whenever a fork is encountered. We then move up the tree and take a </a:t>
            </a:r>
            <a:r>
              <a:rPr lang="en-US" sz="1800" dirty="0" smtClean="0">
                <a:latin typeface="Candara" panose="020E0502030303020204" pitchFamily="34" charset="0"/>
              </a:rPr>
              <a:t>right on </a:t>
            </a:r>
            <a:r>
              <a:rPr lang="en-US" sz="1800" dirty="0">
                <a:latin typeface="Candara" panose="020E0502030303020204" pitchFamily="34" charset="0"/>
              </a:rPr>
              <a:t>the first fork. This leads us to the leaf node 1.1.18. Thus, the rule at a forked node is to always </a:t>
            </a:r>
            <a:r>
              <a:rPr lang="en-US" sz="1800" dirty="0" smtClean="0">
                <a:latin typeface="Candara" panose="020E0502030303020204" pitchFamily="34" charset="0"/>
              </a:rPr>
              <a:t>keep to </a:t>
            </a:r>
            <a:r>
              <a:rPr lang="en-US" sz="1800" dirty="0">
                <a:latin typeface="Candara" panose="020E0502030303020204" pitchFamily="34" charset="0"/>
              </a:rPr>
              <a:t>the right while traversing down and while going up. Thus, we are always keeping to the right </a:t>
            </a:r>
            <a:r>
              <a:rPr lang="en-US" sz="1800" dirty="0" smtClean="0">
                <a:latin typeface="Candara" panose="020E0502030303020204" pitchFamily="34" charset="0"/>
              </a:rPr>
              <a:t>if you imagine </a:t>
            </a:r>
            <a:r>
              <a:rPr lang="en-US" sz="1800" dirty="0">
                <a:latin typeface="Candara" panose="020E0502030303020204" pitchFamily="34" charset="0"/>
              </a:rPr>
              <a:t>ourselves walking along the tree path and looking in the forward direction. We turn </a:t>
            </a:r>
            <a:r>
              <a:rPr lang="en-US" sz="1800" dirty="0" smtClean="0">
                <a:latin typeface="Candara" panose="020E0502030303020204" pitchFamily="34" charset="0"/>
              </a:rPr>
              <a:t>around when we reach a leaf.</a:t>
            </a:r>
          </a:p>
          <a:p>
            <a:pPr>
              <a:spcAft>
                <a:spcPts val="1200"/>
              </a:spcAft>
            </a:pPr>
            <a:r>
              <a:rPr lang="en-US" sz="1800" dirty="0" smtClean="0">
                <a:latin typeface="Candara" panose="020E0502030303020204" pitchFamily="34" charset="0"/>
              </a:rPr>
              <a:t>Returning to </a:t>
            </a:r>
            <a:r>
              <a:rPr lang="en-US" sz="1800" b="1" dirty="0" smtClean="0">
                <a:latin typeface="Candara" panose="020E0502030303020204" pitchFamily="34" charset="0"/>
              </a:rPr>
              <a:t>get-next-request</a:t>
            </a:r>
            <a:r>
              <a:rPr lang="en-US" sz="1800" dirty="0" smtClean="0">
                <a:latin typeface="Candara" panose="020E0502030303020204" pitchFamily="34" charset="0"/>
              </a:rPr>
              <a:t> operation, the </a:t>
            </a:r>
            <a:r>
              <a:rPr lang="en-US" sz="1800" b="1" dirty="0" smtClean="0">
                <a:latin typeface="Candara" panose="020E0502030303020204" pitchFamily="34" charset="0"/>
              </a:rPr>
              <a:t>get-response</a:t>
            </a:r>
            <a:r>
              <a:rPr lang="en-US" sz="1800" dirty="0" smtClean="0">
                <a:latin typeface="Candara" panose="020E0502030303020204" pitchFamily="34" charset="0"/>
              </a:rPr>
              <a:t> message contains the value of the </a:t>
            </a:r>
            <a:r>
              <a:rPr lang="en-US" sz="1800" b="1" dirty="0" smtClean="0">
                <a:latin typeface="Candara" panose="020E0502030303020204" pitchFamily="34" charset="0"/>
              </a:rPr>
              <a:t>next lexicographic object </a:t>
            </a:r>
            <a:r>
              <a:rPr lang="en-US" sz="1800" dirty="0" smtClean="0">
                <a:latin typeface="Candara" panose="020E0502030303020204" pitchFamily="34" charset="0"/>
              </a:rPr>
              <a:t>value in each VarBind. If the request </a:t>
            </a:r>
            <a:r>
              <a:rPr lang="en-US" sz="1800" b="1" dirty="0" smtClean="0">
                <a:latin typeface="Candara" panose="020E0502030303020204" pitchFamily="34" charset="0"/>
              </a:rPr>
              <a:t>VarBind</a:t>
            </a:r>
            <a:r>
              <a:rPr lang="en-US" sz="1800" dirty="0" smtClean="0">
                <a:latin typeface="Candara" panose="020E0502030303020204" pitchFamily="34" charset="0"/>
              </a:rPr>
              <a:t> contains a scalar, non-tabular </a:t>
            </a:r>
            <a:r>
              <a:rPr lang="en-US" sz="1800" dirty="0">
                <a:latin typeface="Candara" panose="020E0502030303020204" pitchFamily="34" charset="0"/>
              </a:rPr>
              <a:t>object, he response contains the next scalar, non-tabular value, or the </a:t>
            </a:r>
            <a:r>
              <a:rPr lang="en-US" sz="1800" dirty="0" smtClean="0">
                <a:latin typeface="Candara" panose="020E0502030303020204" pitchFamily="34" charset="0"/>
              </a:rPr>
              <a:t>first columnar </a:t>
            </a:r>
            <a:r>
              <a:rPr lang="en-US" sz="1800" dirty="0">
                <a:latin typeface="Candara" panose="020E0502030303020204" pitchFamily="34" charset="0"/>
              </a:rPr>
              <a:t>object value of a </a:t>
            </a:r>
            <a:r>
              <a:rPr lang="en-US" sz="1800" dirty="0" smtClean="0">
                <a:latin typeface="Candara" panose="020E0502030303020204" pitchFamily="34" charset="0"/>
              </a:rPr>
              <a:t>table, if </a:t>
            </a:r>
            <a:r>
              <a:rPr lang="en-US" sz="1800" dirty="0">
                <a:latin typeface="Candara" panose="020E0502030303020204" pitchFamily="34" charset="0"/>
              </a:rPr>
              <a:t>it is the next lexicographic entity. </a:t>
            </a: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5" name="Shape 355"/>
          <p:cNvSpPr txBox="1"/>
          <p:nvPr/>
        </p:nvSpPr>
        <p:spPr>
          <a:xfrm>
            <a:off x="3048000" y="457200"/>
            <a:ext cx="5770562"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Get-Next-Request </a:t>
            </a:r>
            <a:r>
              <a:rPr lang="en-US" sz="3200" b="1" dirty="0">
                <a:solidFill>
                  <a:srgbClr val="00B0F0"/>
                </a:solidFill>
                <a:latin typeface="Candara" panose="020E0502030303020204" pitchFamily="34" charset="0"/>
              </a:rPr>
              <a:t>Operation</a:t>
            </a:r>
          </a:p>
        </p:txBody>
      </p:sp>
      <p:cxnSp>
        <p:nvCxnSpPr>
          <p:cNvPr id="358" name="Shape 358"/>
          <p:cNvCxnSpPr/>
          <p:nvPr/>
        </p:nvCxnSpPr>
        <p:spPr>
          <a:xfrm>
            <a:off x="562132" y="5102901"/>
            <a:ext cx="5638800" cy="0"/>
          </a:xfrm>
          <a:prstGeom prst="straightConnector1">
            <a:avLst/>
          </a:prstGeom>
          <a:noFill/>
          <a:ln w="12700" cap="rnd" cmpd="sng">
            <a:solidFill>
              <a:schemeClr val="dk1"/>
            </a:solidFill>
            <a:prstDash val="solid"/>
            <a:miter/>
            <a:headEnd type="none" w="med" len="med"/>
            <a:tailEnd type="none" w="med" len="med"/>
          </a:ln>
        </p:spPr>
      </p:cxnSp>
      <p:sp>
        <p:nvSpPr>
          <p:cNvPr id="359" name="Shape 359"/>
          <p:cNvSpPr txBox="1"/>
          <p:nvPr/>
        </p:nvSpPr>
        <p:spPr>
          <a:xfrm>
            <a:off x="306050" y="5102902"/>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361" name="Shape 36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62" name="Shape 36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pic>
        <p:nvPicPr>
          <p:cNvPr id="2" name="Picture 1"/>
          <p:cNvPicPr>
            <a:picLocks noChangeAspect="1"/>
          </p:cNvPicPr>
          <p:nvPr/>
        </p:nvPicPr>
        <p:blipFill>
          <a:blip r:embed="rId3"/>
          <a:stretch>
            <a:fillRect/>
          </a:stretch>
        </p:blipFill>
        <p:spPr>
          <a:xfrm>
            <a:off x="2794928" y="1186868"/>
            <a:ext cx="6332322" cy="3712270"/>
          </a:xfrm>
          <a:prstGeom prst="rect">
            <a:avLst/>
          </a:prstGeom>
        </p:spPr>
      </p:pic>
      <p:sp>
        <p:nvSpPr>
          <p:cNvPr id="3" name="TextBox 2"/>
          <p:cNvSpPr txBox="1"/>
          <p:nvPr/>
        </p:nvSpPr>
        <p:spPr>
          <a:xfrm>
            <a:off x="210424" y="5822554"/>
            <a:ext cx="11576251" cy="3365024"/>
          </a:xfrm>
          <a:prstGeom prst="rect">
            <a:avLst/>
          </a:prstGeom>
          <a:noFill/>
        </p:spPr>
        <p:txBody>
          <a:bodyPr wrap="square" rtlCol="1">
            <a:spAutoFit/>
          </a:bodyPr>
          <a:lstStyle/>
          <a:p>
            <a:pPr>
              <a:lnSpc>
                <a:spcPct val="150000"/>
              </a:lnSpc>
            </a:pPr>
            <a:r>
              <a:rPr lang="en-US" sz="1800" dirty="0">
                <a:latin typeface="Candara" panose="020E0502030303020204" pitchFamily="34" charset="0"/>
              </a:rPr>
              <a:t>Figure 5.15 shows the principle of </a:t>
            </a:r>
            <a:r>
              <a:rPr lang="en-US" sz="1800" b="1" dirty="0">
                <a:latin typeface="Candara" panose="020E0502030303020204" pitchFamily="34" charset="0"/>
              </a:rPr>
              <a:t>operation</a:t>
            </a:r>
            <a:r>
              <a:rPr lang="en-US" sz="1800" dirty="0">
                <a:latin typeface="Candara" panose="020E0502030303020204" pitchFamily="34" charset="0"/>
              </a:rPr>
              <a:t> of the </a:t>
            </a:r>
            <a:r>
              <a:rPr lang="en-US" sz="1800" b="1" dirty="0">
                <a:latin typeface="Candara" panose="020E0502030303020204" pitchFamily="34" charset="0"/>
              </a:rPr>
              <a:t>functioning</a:t>
            </a:r>
            <a:r>
              <a:rPr lang="en-US" sz="1800" dirty="0">
                <a:latin typeface="Candara" panose="020E0502030303020204" pitchFamily="34" charset="0"/>
              </a:rPr>
              <a:t> </a:t>
            </a:r>
            <a:r>
              <a:rPr lang="en-US" sz="1800" dirty="0" smtClean="0">
                <a:latin typeface="Candara" panose="020E0502030303020204" pitchFamily="34" charset="0"/>
              </a:rPr>
              <a:t>of </a:t>
            </a:r>
            <a:r>
              <a:rPr lang="en-US" sz="1800" b="1" dirty="0" smtClean="0">
                <a:latin typeface="Candara" panose="020E0502030303020204" pitchFamily="34" charset="0"/>
              </a:rPr>
              <a:t>get-next-request</a:t>
            </a:r>
            <a:r>
              <a:rPr lang="en-US" sz="1800" dirty="0" smtClean="0">
                <a:latin typeface="Candara" panose="020E0502030303020204" pitchFamily="34" charset="0"/>
              </a:rPr>
              <a:t> </a:t>
            </a:r>
            <a:r>
              <a:rPr lang="en-US" sz="1800" dirty="0">
                <a:latin typeface="Candara" panose="020E0502030303020204" pitchFamily="34" charset="0"/>
              </a:rPr>
              <a:t>and </a:t>
            </a:r>
            <a:r>
              <a:rPr lang="en-US" sz="1800" b="1" dirty="0">
                <a:latin typeface="Candara" panose="020E0502030303020204" pitchFamily="34" charset="0"/>
              </a:rPr>
              <a:t>response</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dirty="0" smtClean="0">
                <a:latin typeface="Candara" panose="020E0502030303020204" pitchFamily="34" charset="0"/>
              </a:rPr>
              <a:t>We </a:t>
            </a:r>
            <a:r>
              <a:rPr lang="en-US" sz="1800" dirty="0">
                <a:latin typeface="Candara" panose="020E0502030303020204" pitchFamily="34" charset="0"/>
              </a:rPr>
              <a:t>use the same </a:t>
            </a:r>
            <a:r>
              <a:rPr lang="en-US" sz="1800" b="1" dirty="0">
                <a:latin typeface="Candara" panose="020E0502030303020204" pitchFamily="34" charset="0"/>
              </a:rPr>
              <a:t>MIB view </a:t>
            </a:r>
            <a:r>
              <a:rPr lang="en-US" sz="1800" dirty="0">
                <a:latin typeface="Candara" panose="020E0502030303020204" pitchFamily="34" charset="0"/>
              </a:rPr>
              <a:t>that we had in Figure </a:t>
            </a:r>
            <a:r>
              <a:rPr lang="en-US" sz="1800" dirty="0" smtClean="0">
                <a:latin typeface="Candara" panose="020E0502030303020204" pitchFamily="34" charset="0"/>
              </a:rPr>
              <a:t>5.12 </a:t>
            </a:r>
            <a:r>
              <a:rPr lang="en-US" sz="1800" dirty="0">
                <a:latin typeface="Candara" panose="020E0502030303020204" pitchFamily="34" charset="0"/>
              </a:rPr>
              <a:t>using </a:t>
            </a:r>
            <a:r>
              <a:rPr lang="en-US" sz="1800" b="1" dirty="0" smtClean="0">
                <a:latin typeface="Candara" panose="020E0502030303020204" pitchFamily="34" charset="0"/>
              </a:rPr>
              <a:t>get-request</a:t>
            </a:r>
            <a:r>
              <a:rPr lang="en-US" sz="1800" dirty="0" smtClean="0">
                <a:latin typeface="Candara" panose="020E0502030303020204" pitchFamily="34" charset="0"/>
              </a:rPr>
              <a:t> operation</a:t>
            </a:r>
            <a:r>
              <a:rPr lang="en-US" sz="1800" dirty="0">
                <a:latin typeface="Candara" panose="020E0502030303020204" pitchFamily="34" charset="0"/>
              </a:rPr>
              <a:t>. The </a:t>
            </a:r>
            <a:r>
              <a:rPr lang="en-US" sz="1800" b="1" dirty="0">
                <a:latin typeface="Candara" panose="020E0502030303020204" pitchFamily="34" charset="0"/>
              </a:rPr>
              <a:t>manager process </a:t>
            </a:r>
            <a:r>
              <a:rPr lang="en-US" sz="1800" dirty="0">
                <a:latin typeface="Candara" panose="020E0502030303020204" pitchFamily="34" charset="0"/>
              </a:rPr>
              <a:t>starts the operation with a </a:t>
            </a:r>
            <a:r>
              <a:rPr lang="en-US" sz="1800" b="1" dirty="0">
                <a:latin typeface="Candara" panose="020E0502030303020204" pitchFamily="34" charset="0"/>
              </a:rPr>
              <a:t>get-request </a:t>
            </a:r>
            <a:r>
              <a:rPr lang="en-US" sz="1800" dirty="0">
                <a:latin typeface="Candara" panose="020E0502030303020204" pitchFamily="34" charset="0"/>
              </a:rPr>
              <a:t>message for </a:t>
            </a:r>
            <a:r>
              <a:rPr lang="en-US" sz="1800" b="1" dirty="0">
                <a:latin typeface="Candara" panose="020E0502030303020204" pitchFamily="34" charset="0"/>
              </a:rPr>
              <a:t>object A </a:t>
            </a:r>
            <a:r>
              <a:rPr lang="en-US" sz="1800" dirty="0">
                <a:latin typeface="Candara" panose="020E0502030303020204" pitchFamily="34" charset="0"/>
              </a:rPr>
              <a:t>and </a:t>
            </a:r>
            <a:r>
              <a:rPr lang="en-US" sz="1800" b="1" dirty="0" smtClean="0">
                <a:latin typeface="Candara" panose="020E0502030303020204" pitchFamily="34" charset="0"/>
              </a:rPr>
              <a:t>receives </a:t>
            </a:r>
            <a:r>
              <a:rPr lang="en-US" sz="1800" dirty="0" smtClean="0">
                <a:latin typeface="Candara" panose="020E0502030303020204" pitchFamily="34" charset="0"/>
              </a:rPr>
              <a:t>the </a:t>
            </a:r>
            <a:r>
              <a:rPr lang="en-US" sz="1800" b="1" dirty="0">
                <a:latin typeface="Candara" panose="020E0502030303020204" pitchFamily="34" charset="0"/>
              </a:rPr>
              <a:t>response </a:t>
            </a:r>
            <a:r>
              <a:rPr lang="en-US" sz="1800" dirty="0">
                <a:latin typeface="Candara" panose="020E0502030303020204" pitchFamily="34" charset="0"/>
              </a:rPr>
              <a:t>with the value </a:t>
            </a:r>
            <a:r>
              <a:rPr lang="en-US" sz="1800" b="1" dirty="0">
                <a:latin typeface="Candara" panose="020E0502030303020204" pitchFamily="34" charset="0"/>
              </a:rPr>
              <a:t>of A filled in</a:t>
            </a:r>
            <a:r>
              <a:rPr lang="en-US" sz="1800" dirty="0">
                <a:latin typeface="Candara" panose="020E0502030303020204" pitchFamily="34" charset="0"/>
              </a:rPr>
              <a:t>. </a:t>
            </a:r>
            <a:endParaRPr lang="en-US" sz="1800" dirty="0" smtClean="0">
              <a:latin typeface="Candara" panose="020E0502030303020204" pitchFamily="34" charset="0"/>
            </a:endParaRPr>
          </a:p>
          <a:p>
            <a:pPr>
              <a:lnSpc>
                <a:spcPct val="150000"/>
              </a:lnSpc>
            </a:pPr>
            <a:r>
              <a:rPr lang="en-US" sz="1800" b="1" dirty="0" smtClean="0">
                <a:latin typeface="Candara" panose="020E0502030303020204" pitchFamily="34" charset="0"/>
              </a:rPr>
              <a:t>Subsequent</a:t>
            </a:r>
            <a:r>
              <a:rPr lang="en-US" sz="1800" dirty="0" smtClean="0">
                <a:latin typeface="Candara" panose="020E0502030303020204" pitchFamily="34" charset="0"/>
              </a:rPr>
              <a:t> </a:t>
            </a:r>
            <a:r>
              <a:rPr lang="en-US" sz="1800" dirty="0">
                <a:latin typeface="Candara" panose="020E0502030303020204" pitchFamily="34" charset="0"/>
              </a:rPr>
              <a:t>requests from the manager are </a:t>
            </a:r>
            <a:r>
              <a:rPr lang="en-US" sz="1800" b="1" dirty="0" smtClean="0">
                <a:latin typeface="Candara" panose="020E0502030303020204" pitchFamily="34" charset="0"/>
              </a:rPr>
              <a:t>get-next-request</a:t>
            </a:r>
            <a:r>
              <a:rPr lang="en-US" sz="1800" dirty="0" smtClean="0">
                <a:latin typeface="Candara" panose="020E0502030303020204" pitchFamily="34" charset="0"/>
              </a:rPr>
              <a:t> type </a:t>
            </a:r>
            <a:r>
              <a:rPr lang="en-US" sz="1800" dirty="0">
                <a:latin typeface="Candara" panose="020E0502030303020204" pitchFamily="34" charset="0"/>
              </a:rPr>
              <a:t>with the </a:t>
            </a:r>
            <a:r>
              <a:rPr lang="en-US" sz="1800" b="1" dirty="0">
                <a:latin typeface="Candara" panose="020E0502030303020204" pitchFamily="34" charset="0"/>
              </a:rPr>
              <a:t>object ID </a:t>
            </a:r>
            <a:r>
              <a:rPr lang="en-US" sz="1800" dirty="0">
                <a:latin typeface="Candara" panose="020E0502030303020204" pitchFamily="34" charset="0"/>
              </a:rPr>
              <a:t>of the just received ones. </a:t>
            </a:r>
            <a:r>
              <a:rPr lang="en-US" sz="1800" b="1" dirty="0">
                <a:latin typeface="Candara" panose="020E0502030303020204" pitchFamily="34" charset="0"/>
              </a:rPr>
              <a:t>Responses received</a:t>
            </a:r>
            <a:r>
              <a:rPr lang="en-US" sz="1800" dirty="0">
                <a:latin typeface="Candara" panose="020E0502030303020204" pitchFamily="34" charset="0"/>
              </a:rPr>
              <a:t> are the next object ID with </a:t>
            </a:r>
            <a:r>
              <a:rPr lang="en-US" sz="1800" dirty="0" smtClean="0">
                <a:latin typeface="Candara" panose="020E0502030303020204" pitchFamily="34" charset="0"/>
              </a:rPr>
              <a:t>its value</a:t>
            </a:r>
            <a:r>
              <a:rPr lang="en-US" sz="1800" dirty="0">
                <a:latin typeface="Candara" panose="020E0502030303020204" pitchFamily="34" charset="0"/>
              </a:rPr>
              <a:t>. </a:t>
            </a:r>
            <a:r>
              <a:rPr lang="en-US" sz="1800" b="1" dirty="0">
                <a:latin typeface="Candara" panose="020E0502030303020204" pitchFamily="34" charset="0"/>
              </a:rPr>
              <a:t>Operations</a:t>
            </a:r>
            <a:r>
              <a:rPr lang="en-US" sz="1800" dirty="0">
                <a:latin typeface="Candara" panose="020E0502030303020204" pitchFamily="34" charset="0"/>
              </a:rPr>
              <a:t> continue until Z is received. The subsequent request receives a response with an </a:t>
            </a:r>
            <a:r>
              <a:rPr lang="en-US" sz="1800" b="1" dirty="0" smtClean="0">
                <a:latin typeface="Candara" panose="020E0502030303020204" pitchFamily="34" charset="0"/>
              </a:rPr>
              <a:t>error</a:t>
            </a:r>
            <a:r>
              <a:rPr lang="en-US" sz="1800" dirty="0" smtClean="0">
                <a:latin typeface="Candara" panose="020E0502030303020204" pitchFamily="34" charset="0"/>
              </a:rPr>
              <a:t> message </a:t>
            </a:r>
            <a:r>
              <a:rPr lang="en-US" sz="1800" dirty="0">
                <a:latin typeface="Candara" panose="020E0502030303020204" pitchFamily="34" charset="0"/>
              </a:rPr>
              <a:t>"</a:t>
            </a:r>
            <a:r>
              <a:rPr lang="en-US" sz="1800" dirty="0">
                <a:solidFill>
                  <a:srgbClr val="0070C0"/>
                </a:solidFill>
                <a:latin typeface="Candara" panose="020E0502030303020204" pitchFamily="34" charset="0"/>
              </a:rPr>
              <a:t>noSuchName</a:t>
            </a:r>
            <a:r>
              <a:rPr lang="en-US" sz="1800" dirty="0" smtClean="0">
                <a:latin typeface="Candara" panose="020E0502030303020204" pitchFamily="34" charset="0"/>
              </a:rPr>
              <a:t>.“</a:t>
            </a:r>
          </a:p>
          <a:p>
            <a:pPr>
              <a:lnSpc>
                <a:spcPct val="150000"/>
              </a:lnSpc>
            </a:pPr>
            <a:endParaRPr lang="en-US" sz="1800" dirty="0">
              <a:latin typeface="Candara" panose="020E0502030303020204" pitchFamily="34" charset="0"/>
            </a:endParaRPr>
          </a:p>
          <a:p>
            <a:pPr>
              <a:lnSpc>
                <a:spcPct val="150000"/>
              </a:lnSpc>
            </a:pPr>
            <a:endParaRPr lang="ar-SA" sz="18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Shape 368"/>
          <p:cNvSpPr txBox="1"/>
          <p:nvPr/>
        </p:nvSpPr>
        <p:spPr>
          <a:xfrm>
            <a:off x="3048000" y="457200"/>
            <a:ext cx="5781674"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Get-Next-Request Operation</a:t>
            </a:r>
          </a:p>
        </p:txBody>
      </p:sp>
      <p:cxnSp>
        <p:nvCxnSpPr>
          <p:cNvPr id="375" name="Shape 37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76" name="Shape 37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pic>
        <p:nvPicPr>
          <p:cNvPr id="2" name="Picture 1"/>
          <p:cNvPicPr>
            <a:picLocks noChangeAspect="1"/>
          </p:cNvPicPr>
          <p:nvPr/>
        </p:nvPicPr>
        <p:blipFill>
          <a:blip r:embed="rId3"/>
          <a:stretch>
            <a:fillRect/>
          </a:stretch>
        </p:blipFill>
        <p:spPr>
          <a:xfrm>
            <a:off x="2836094" y="1078185"/>
            <a:ext cx="7798041" cy="5097763"/>
          </a:xfrm>
          <a:prstGeom prst="rect">
            <a:avLst/>
          </a:prstGeom>
        </p:spPr>
      </p:pic>
      <p:sp>
        <p:nvSpPr>
          <p:cNvPr id="3" name="TextBox 2"/>
          <p:cNvSpPr txBox="1"/>
          <p:nvPr/>
        </p:nvSpPr>
        <p:spPr>
          <a:xfrm>
            <a:off x="154211" y="6402861"/>
            <a:ext cx="11835859" cy="2554545"/>
          </a:xfrm>
          <a:prstGeom prst="rect">
            <a:avLst/>
          </a:prstGeom>
          <a:solidFill>
            <a:schemeClr val="accent3">
              <a:lumMod val="95000"/>
            </a:schemeClr>
          </a:solidFill>
        </p:spPr>
        <p:txBody>
          <a:bodyPr wrap="square" rtlCol="1">
            <a:spAutoFit/>
          </a:bodyPr>
          <a:lstStyle/>
          <a:p>
            <a:r>
              <a:rPr lang="en-US" sz="1600" dirty="0">
                <a:latin typeface="Candara" panose="020E0502030303020204" pitchFamily="34" charset="0"/>
              </a:rPr>
              <a:t>There are several </a:t>
            </a:r>
            <a:r>
              <a:rPr lang="en-US" sz="1600" b="1" dirty="0">
                <a:solidFill>
                  <a:srgbClr val="0070C0"/>
                </a:solidFill>
                <a:latin typeface="Candara" panose="020E0502030303020204" pitchFamily="34" charset="0"/>
              </a:rPr>
              <a:t>advantages</a:t>
            </a:r>
            <a:r>
              <a:rPr lang="en-US" sz="1600" dirty="0">
                <a:solidFill>
                  <a:srgbClr val="0070C0"/>
                </a:solidFill>
                <a:latin typeface="Candara" panose="020E0502030303020204" pitchFamily="34" charset="0"/>
              </a:rPr>
              <a:t> </a:t>
            </a:r>
            <a:r>
              <a:rPr lang="en-US" sz="1600" dirty="0" smtClean="0">
                <a:latin typeface="Candara" panose="020E0502030303020204" pitchFamily="34" charset="0"/>
              </a:rPr>
              <a:t>in using </a:t>
            </a:r>
            <a:r>
              <a:rPr lang="en-US" sz="1600" b="1" dirty="0">
                <a:latin typeface="Candara" panose="020E0502030303020204" pitchFamily="34" charset="0"/>
              </a:rPr>
              <a:t>get-next-request</a:t>
            </a:r>
            <a:r>
              <a:rPr lang="en-US" sz="1600" dirty="0">
                <a:latin typeface="Candara" panose="020E0502030303020204" pitchFamily="34" charset="0"/>
              </a:rPr>
              <a:t>. </a:t>
            </a:r>
            <a:endParaRPr lang="en-US" sz="1600" dirty="0" smtClean="0">
              <a:latin typeface="Candara" panose="020E0502030303020204" pitchFamily="34" charset="0"/>
            </a:endParaRPr>
          </a:p>
          <a:p>
            <a:r>
              <a:rPr lang="en-US" sz="1600" dirty="0" smtClean="0">
                <a:latin typeface="Candara" panose="020E0502030303020204" pitchFamily="34" charset="0"/>
              </a:rPr>
              <a:t>First, we </a:t>
            </a:r>
            <a:r>
              <a:rPr lang="en-US" sz="1600" dirty="0">
                <a:latin typeface="Candara" panose="020E0502030303020204" pitchFamily="34" charset="0"/>
              </a:rPr>
              <a:t>do not </a:t>
            </a:r>
            <a:r>
              <a:rPr lang="en-US" sz="1600" dirty="0" smtClean="0">
                <a:latin typeface="Candara" panose="020E0502030303020204" pitchFamily="34" charset="0"/>
              </a:rPr>
              <a:t>need to </a:t>
            </a:r>
            <a:r>
              <a:rPr lang="en-US" sz="1600" dirty="0">
                <a:latin typeface="Candara" panose="020E0502030303020204" pitchFamily="34" charset="0"/>
              </a:rPr>
              <a:t>know the object </a:t>
            </a:r>
            <a:r>
              <a:rPr lang="en-US" sz="1600" dirty="0" smtClean="0">
                <a:latin typeface="Candara" panose="020E0502030303020204" pitchFamily="34" charset="0"/>
              </a:rPr>
              <a:t>identifier of the </a:t>
            </a:r>
            <a:r>
              <a:rPr lang="en-US" sz="1600" dirty="0">
                <a:latin typeface="Candara" panose="020E0502030303020204" pitchFamily="34" charset="0"/>
              </a:rPr>
              <a:t>next entity. </a:t>
            </a:r>
            <a:r>
              <a:rPr lang="en-US" sz="1600" dirty="0" smtClean="0">
                <a:latin typeface="Candara" panose="020E0502030303020204" pitchFamily="34" charset="0"/>
              </a:rPr>
              <a:t>Knowing the </a:t>
            </a:r>
            <a:r>
              <a:rPr lang="en-US" sz="1600" dirty="0">
                <a:latin typeface="Candara" panose="020E0502030303020204" pitchFamily="34" charset="0"/>
              </a:rPr>
              <a:t>current </a:t>
            </a:r>
            <a:r>
              <a:rPr lang="en-US" sz="1600" b="1" dirty="0">
                <a:latin typeface="Candara" panose="020E0502030303020204" pitchFamily="34" charset="0"/>
              </a:rPr>
              <a:t>OBJECT IDENTIFIER</a:t>
            </a:r>
            <a:r>
              <a:rPr lang="en-US" sz="1600" dirty="0" smtClean="0">
                <a:latin typeface="Candara" panose="020E0502030303020204" pitchFamily="34" charset="0"/>
              </a:rPr>
              <a:t>, we </a:t>
            </a:r>
            <a:r>
              <a:rPr lang="en-US" sz="1600" dirty="0">
                <a:latin typeface="Candara" panose="020E0502030303020204" pitchFamily="34" charset="0"/>
              </a:rPr>
              <a:t>can retrieve the next one. </a:t>
            </a:r>
            <a:endParaRPr lang="en-US" sz="1600" dirty="0" smtClean="0">
              <a:latin typeface="Candara" panose="020E0502030303020204" pitchFamily="34" charset="0"/>
            </a:endParaRPr>
          </a:p>
          <a:p>
            <a:r>
              <a:rPr lang="en-US" sz="1600" dirty="0" smtClean="0">
                <a:latin typeface="Candara" panose="020E0502030303020204" pitchFamily="34" charset="0"/>
              </a:rPr>
              <a:t>Next, in </a:t>
            </a:r>
            <a:r>
              <a:rPr lang="en-US" sz="1600" dirty="0">
                <a:latin typeface="Candara" panose="020E0502030303020204" pitchFamily="34" charset="0"/>
              </a:rPr>
              <a:t>the case of an </a:t>
            </a:r>
            <a:r>
              <a:rPr lang="en-US" sz="1600" b="1" dirty="0">
                <a:latin typeface="Candara" panose="020E0502030303020204" pitchFamily="34" charset="0"/>
              </a:rPr>
              <a:t>aggregate object</a:t>
            </a:r>
            <a:r>
              <a:rPr lang="en-US" sz="1600" dirty="0">
                <a:latin typeface="Candara" panose="020E0502030303020204" pitchFamily="34" charset="0"/>
              </a:rPr>
              <a:t>, the number of rows is dynamically changing. Thus, we do not </a:t>
            </a:r>
            <a:r>
              <a:rPr lang="en-US" sz="1600" dirty="0" smtClean="0">
                <a:latin typeface="Candara" panose="020E0502030303020204" pitchFamily="34" charset="0"/>
              </a:rPr>
              <a:t>know how </a:t>
            </a:r>
            <a:r>
              <a:rPr lang="en-US" sz="1600" dirty="0">
                <a:latin typeface="Candara" panose="020E0502030303020204" pitchFamily="34" charset="0"/>
              </a:rPr>
              <a:t>many rows exist in the table. The </a:t>
            </a:r>
            <a:r>
              <a:rPr lang="en-US" sz="1600" b="1" dirty="0">
                <a:latin typeface="Candara" panose="020E0502030303020204" pitchFamily="34" charset="0"/>
              </a:rPr>
              <a:t>get-next-request</a:t>
            </a:r>
            <a:r>
              <a:rPr lang="en-US" sz="1600" dirty="0">
                <a:latin typeface="Candara" panose="020E0502030303020204" pitchFamily="34" charset="0"/>
              </a:rPr>
              <a:t> resolves this </a:t>
            </a:r>
            <a:r>
              <a:rPr lang="en-US" sz="1600" b="1" dirty="0" smtClean="0">
                <a:latin typeface="Candara" panose="020E0502030303020204" pitchFamily="34" charset="0"/>
              </a:rPr>
              <a:t>problem</a:t>
            </a:r>
            <a:r>
              <a:rPr lang="en-US" sz="1600" dirty="0" smtClean="0">
                <a:latin typeface="Candara" panose="020E0502030303020204" pitchFamily="34" charset="0"/>
              </a:rPr>
              <a:t>. </a:t>
            </a:r>
          </a:p>
          <a:p>
            <a:r>
              <a:rPr lang="en-US" sz="1600" dirty="0" smtClean="0">
                <a:latin typeface="Candara" panose="020E0502030303020204" pitchFamily="34" charset="0"/>
              </a:rPr>
              <a:t>There </a:t>
            </a:r>
            <a:r>
              <a:rPr lang="en-US" sz="1600" dirty="0">
                <a:latin typeface="Candara" panose="020E0502030303020204" pitchFamily="34" charset="0"/>
              </a:rPr>
              <a:t>is also another </a:t>
            </a:r>
            <a:r>
              <a:rPr lang="en-US" sz="1600" b="1" dirty="0">
                <a:latin typeface="Candara" panose="020E0502030303020204" pitchFamily="34" charset="0"/>
              </a:rPr>
              <a:t>advantage</a:t>
            </a:r>
            <a:r>
              <a:rPr lang="en-US" sz="1600" dirty="0">
                <a:latin typeface="Candara" panose="020E0502030303020204" pitchFamily="34" charset="0"/>
              </a:rPr>
              <a:t> </a:t>
            </a:r>
            <a:r>
              <a:rPr lang="en-US" sz="1600" dirty="0" smtClean="0">
                <a:latin typeface="Candara" panose="020E0502030303020204" pitchFamily="34" charset="0"/>
              </a:rPr>
              <a:t>of the </a:t>
            </a:r>
            <a:r>
              <a:rPr lang="en-US" sz="1600" b="1" dirty="0">
                <a:latin typeface="Candara" panose="020E0502030303020204" pitchFamily="34" charset="0"/>
              </a:rPr>
              <a:t>get-next-request</a:t>
            </a:r>
            <a:r>
              <a:rPr lang="en-US" sz="1600" dirty="0">
                <a:latin typeface="Candara" panose="020E0502030303020204" pitchFamily="34" charset="0"/>
              </a:rPr>
              <a:t>. We can use this to </a:t>
            </a:r>
            <a:r>
              <a:rPr lang="en-US" sz="1600" dirty="0" smtClean="0">
                <a:latin typeface="Candara" panose="020E0502030303020204" pitchFamily="34" charset="0"/>
              </a:rPr>
              <a:t>build a </a:t>
            </a:r>
            <a:r>
              <a:rPr lang="en-US" sz="1600" b="1" dirty="0" smtClean="0">
                <a:latin typeface="Candara" panose="020E0502030303020204" pitchFamily="34" charset="0"/>
              </a:rPr>
              <a:t>MIB tree </a:t>
            </a:r>
            <a:r>
              <a:rPr lang="en-US" sz="1600" dirty="0">
                <a:latin typeface="Candara" panose="020E0502030303020204" pitchFamily="34" charset="0"/>
              </a:rPr>
              <a:t>by </a:t>
            </a:r>
            <a:r>
              <a:rPr lang="en-US" sz="1600" dirty="0" smtClean="0">
                <a:latin typeface="Candara" panose="020E0502030303020204" pitchFamily="34" charset="0"/>
              </a:rPr>
              <a:t>repeating </a:t>
            </a:r>
            <a:r>
              <a:rPr lang="en-US" sz="1600" dirty="0">
                <a:latin typeface="Candara" panose="020E0502030303020204" pitchFamily="34" charset="0"/>
              </a:rPr>
              <a:t>the request from any node to any node. This is called </a:t>
            </a:r>
            <a:r>
              <a:rPr lang="en-US" sz="1600" b="1" dirty="0">
                <a:solidFill>
                  <a:srgbClr val="0070C0"/>
                </a:solidFill>
                <a:latin typeface="Candara" panose="020E0502030303020204" pitchFamily="34" charset="0"/>
              </a:rPr>
              <a:t>MIB walk</a:t>
            </a:r>
            <a:r>
              <a:rPr lang="en-US" sz="1600" dirty="0">
                <a:latin typeface="Candara" panose="020E0502030303020204" pitchFamily="34" charset="0"/>
              </a:rPr>
              <a:t>, and is used by a </a:t>
            </a:r>
            <a:r>
              <a:rPr lang="en-US" sz="1600" b="1" dirty="0">
                <a:latin typeface="Candara" panose="020E0502030303020204" pitchFamily="34" charset="0"/>
              </a:rPr>
              <a:t>MIB browser </a:t>
            </a:r>
            <a:r>
              <a:rPr lang="en-US" sz="1600" dirty="0" smtClean="0">
                <a:latin typeface="Candara" panose="020E0502030303020204" pitchFamily="34" charset="0"/>
              </a:rPr>
              <a:t>in NMS implementation.</a:t>
            </a:r>
          </a:p>
          <a:p>
            <a:endParaRPr lang="en-US" sz="1600" dirty="0" smtClean="0">
              <a:latin typeface="Candara" panose="020E0502030303020204" pitchFamily="34" charset="0"/>
            </a:endParaRPr>
          </a:p>
          <a:p>
            <a:r>
              <a:rPr lang="en-US" sz="1600" dirty="0" smtClean="0">
                <a:latin typeface="Candara" panose="020E0502030303020204" pitchFamily="34" charset="0"/>
              </a:rPr>
              <a:t>Figure </a:t>
            </a:r>
            <a:r>
              <a:rPr lang="en-US" sz="1600" dirty="0">
                <a:latin typeface="Candara" panose="020E0502030303020204" pitchFamily="34" charset="0"/>
              </a:rPr>
              <a:t>5.16 shows a faster method to retrieve an aggregate object. It shows an Address </a:t>
            </a:r>
            <a:r>
              <a:rPr lang="en-US" sz="1600" dirty="0" smtClean="0">
                <a:latin typeface="Candara" panose="020E0502030303020204" pitchFamily="34" charset="0"/>
              </a:rPr>
              <a:t>Translation table </a:t>
            </a:r>
            <a:r>
              <a:rPr lang="en-US" sz="1600" dirty="0">
                <a:latin typeface="Candara" panose="020E0502030303020204" pitchFamily="34" charset="0"/>
              </a:rPr>
              <a:t>with a matrix of three columnar objects, atlflndex, atPhysAddress, and atNetAddress. </a:t>
            </a:r>
            <a:endParaRPr lang="en-US" sz="1600" dirty="0" smtClean="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3" name="Shape 383"/>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84" name="Shape 384"/>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CC6600"/>
                </a:solidFill>
                <a:latin typeface="Candara" panose="020E0502030303020204" pitchFamily="34" charset="0"/>
              </a:rPr>
              <a:t>Sniffer Data</a:t>
            </a:r>
          </a:p>
        </p:txBody>
      </p:sp>
      <p:pic>
        <p:nvPicPr>
          <p:cNvPr id="385" name="Shape 385"/>
          <p:cNvPicPr preferRelativeResize="0"/>
          <p:nvPr/>
        </p:nvPicPr>
        <p:blipFill rotWithShape="1">
          <a:blip r:embed="rId3">
            <a:alphaModFix/>
          </a:blip>
          <a:srcRect/>
          <a:stretch/>
        </p:blipFill>
        <p:spPr>
          <a:xfrm>
            <a:off x="294745" y="1083734"/>
            <a:ext cx="5907086" cy="3497261"/>
          </a:xfrm>
          <a:prstGeom prst="rect">
            <a:avLst/>
          </a:prstGeom>
          <a:noFill/>
          <a:ln>
            <a:noFill/>
          </a:ln>
        </p:spPr>
      </p:pic>
      <p:pic>
        <p:nvPicPr>
          <p:cNvPr id="386" name="Shape 386"/>
          <p:cNvPicPr preferRelativeResize="0"/>
          <p:nvPr/>
        </p:nvPicPr>
        <p:blipFill rotWithShape="1">
          <a:blip r:embed="rId4">
            <a:alphaModFix/>
          </a:blip>
          <a:srcRect/>
          <a:stretch/>
        </p:blipFill>
        <p:spPr>
          <a:xfrm>
            <a:off x="234420" y="4665134"/>
            <a:ext cx="5954712" cy="3713161"/>
          </a:xfrm>
          <a:prstGeom prst="rect">
            <a:avLst/>
          </a:prstGeom>
          <a:noFill/>
          <a:ln>
            <a:noFill/>
          </a:ln>
        </p:spPr>
      </p:pic>
      <p:cxnSp>
        <p:nvCxnSpPr>
          <p:cNvPr id="389" name="Shape 389"/>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390" name="Shape 390"/>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6435090" y="1097281"/>
            <a:ext cx="5639679" cy="7725192"/>
          </a:xfrm>
          <a:prstGeom prst="rect">
            <a:avLst/>
          </a:prstGeom>
          <a:noFill/>
        </p:spPr>
        <p:txBody>
          <a:bodyPr wrap="square" rtlCol="1">
            <a:spAutoFit/>
          </a:bodyPr>
          <a:lstStyle/>
          <a:p>
            <a:r>
              <a:rPr lang="en-US" sz="1600" dirty="0">
                <a:latin typeface="Candara" panose="020E0502030303020204" pitchFamily="34" charset="0"/>
              </a:rPr>
              <a:t> We will now look at the PDU for the System group example </a:t>
            </a:r>
            <a:r>
              <a:rPr lang="en-US" sz="1600" dirty="0" smtClean="0">
                <a:latin typeface="Candara" panose="020E0502030303020204" pitchFamily="34" charset="0"/>
              </a:rPr>
              <a:t>shown in </a:t>
            </a:r>
            <a:r>
              <a:rPr lang="en-US" sz="1600" dirty="0">
                <a:latin typeface="Candara" panose="020E0502030303020204" pitchFamily="34" charset="0"/>
              </a:rPr>
              <a:t>Figure 5. 10 using a sniffer tool. Sniffer is a management tool that can capture packets going across </a:t>
            </a:r>
            <a:r>
              <a:rPr lang="en-US" sz="1600" dirty="0" smtClean="0">
                <a:latin typeface="Candara" panose="020E0502030303020204" pitchFamily="34" charset="0"/>
              </a:rPr>
              <a:t>a transmission </a:t>
            </a:r>
            <a:r>
              <a:rPr lang="en-US" sz="1600" dirty="0">
                <a:latin typeface="Candara" panose="020E0502030303020204" pitchFamily="34" charset="0"/>
              </a:rPr>
              <a:t>medium. We have </a:t>
            </a:r>
            <a:r>
              <a:rPr lang="en-US" sz="1600" dirty="0" smtClean="0">
                <a:latin typeface="Candara" panose="020E0502030303020204" pitchFamily="34" charset="0"/>
              </a:rPr>
              <a:t>used this </a:t>
            </a:r>
            <a:r>
              <a:rPr lang="en-US" sz="1600" dirty="0">
                <a:latin typeface="Candara" panose="020E0502030303020204" pitchFamily="34" charset="0"/>
              </a:rPr>
              <a:t>tool to "sniff some SNMP messages to display how </a:t>
            </a:r>
            <a:r>
              <a:rPr lang="en-US" sz="1600" dirty="0" smtClean="0">
                <a:latin typeface="Candara" panose="020E0502030303020204" pitchFamily="34" charset="0"/>
              </a:rPr>
              <a:t>messages actually </a:t>
            </a:r>
            <a:r>
              <a:rPr lang="en-US" sz="1600" dirty="0">
                <a:latin typeface="Candara" panose="020E0502030303020204" pitchFamily="34" charset="0"/>
              </a:rPr>
              <a:t>look. We are presenting a series of messages that query a system for its system group data (</a:t>
            </a:r>
            <a:r>
              <a:rPr lang="en-US" sz="1600" dirty="0" smtClean="0">
                <a:latin typeface="Candara" panose="020E0502030303020204" pitchFamily="34" charset="0"/>
              </a:rPr>
              <a:t>Figure </a:t>
            </a:r>
            <a:r>
              <a:rPr lang="en-US" sz="1600" dirty="0">
                <a:latin typeface="Candara" panose="020E0502030303020204" pitchFamily="34" charset="0"/>
              </a:rPr>
              <a:t>5.17). This corresponds to the data shown </a:t>
            </a:r>
            <a:r>
              <a:rPr lang="en-US" sz="1600" dirty="0" smtClean="0">
                <a:latin typeface="Candara" panose="020E0502030303020204" pitchFamily="34" charset="0"/>
              </a:rPr>
              <a:t>in Figure </a:t>
            </a:r>
            <a:r>
              <a:rPr lang="en-US" sz="1600" dirty="0">
                <a:latin typeface="Candara" panose="020E0502030303020204" pitchFamily="34" charset="0"/>
              </a:rPr>
              <a:t>5.10</a:t>
            </a:r>
            <a:r>
              <a:rPr lang="en-US" sz="1600" dirty="0" smtClean="0">
                <a:latin typeface="Candara" panose="020E0502030303020204" pitchFamily="34" charset="0"/>
              </a:rPr>
              <a:t>.</a:t>
            </a:r>
            <a:endParaRPr lang="en-US" sz="1600" dirty="0">
              <a:latin typeface="Candara" panose="020E0502030303020204" pitchFamily="34" charset="0"/>
            </a:endParaRPr>
          </a:p>
          <a:p>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a:latin typeface="Candara" panose="020E0502030303020204" pitchFamily="34" charset="0"/>
              </a:rPr>
              <a:t>Figure 5.17(a) shows a GetRequest message for the system group values going from the </a:t>
            </a:r>
            <a:r>
              <a:rPr lang="en-US" sz="1600" dirty="0" smtClean="0">
                <a:latin typeface="Candara" panose="020E0502030303020204" pitchFamily="34" charset="0"/>
              </a:rPr>
              <a:t>manager, noc3.gatech.btc.gatech.edu </a:t>
            </a:r>
            <a:r>
              <a:rPr lang="en-US" sz="1600" dirty="0">
                <a:latin typeface="Candara" panose="020E0502030303020204" pitchFamily="34" charset="0"/>
              </a:rPr>
              <a:t>(noc3, for short), to the agent, nocl.btc.gatech.edu (</a:t>
            </a:r>
            <a:r>
              <a:rPr lang="en-US" sz="1600" dirty="0" smtClean="0">
                <a:latin typeface="Candara" panose="020E0502030303020204" pitchFamily="34" charset="0"/>
              </a:rPr>
              <a:t>noc3, </a:t>
            </a:r>
            <a:r>
              <a:rPr lang="en-US" sz="1600" dirty="0">
                <a:latin typeface="Candara" panose="020E0502030303020204" pitchFamily="34" charset="0"/>
              </a:rPr>
              <a:t>for short). </a:t>
            </a:r>
            <a:r>
              <a:rPr lang="en-US" sz="1600" dirty="0" smtClean="0">
                <a:latin typeface="Candara" panose="020E0502030303020204" pitchFamily="34" charset="0"/>
              </a:rPr>
              <a:t>The first </a:t>
            </a:r>
            <a:r>
              <a:rPr lang="en-US" sz="1600" dirty="0">
                <a:latin typeface="Candara" panose="020E0502030303020204" pitchFamily="34" charset="0"/>
              </a:rPr>
              <a:t>line shows that it was sent at 13:55:47 from port 164 of </a:t>
            </a:r>
            <a:r>
              <a:rPr lang="en-US" sz="1600" dirty="0" smtClean="0">
                <a:latin typeface="Candara" panose="020E0502030303020204" pitchFamily="34" charset="0"/>
              </a:rPr>
              <a:t>noc1 </a:t>
            </a:r>
            <a:r>
              <a:rPr lang="en-US" sz="1600" dirty="0">
                <a:latin typeface="Candara" panose="020E0502030303020204" pitchFamily="34" charset="0"/>
              </a:rPr>
              <a:t>to snmp port of noc3. The tool </a:t>
            </a:r>
            <a:r>
              <a:rPr lang="en-US" sz="1600" dirty="0" smtClean="0">
                <a:latin typeface="Candara" panose="020E0502030303020204" pitchFamily="34" charset="0"/>
              </a:rPr>
              <a:t>that was </a:t>
            </a:r>
            <a:r>
              <a:rPr lang="en-US" sz="1600" dirty="0">
                <a:latin typeface="Candara" panose="020E0502030303020204" pitchFamily="34" charset="0"/>
              </a:rPr>
              <a:t>used has actually translated the conventional port number 161 to snmp. The community name </a:t>
            </a:r>
            <a:r>
              <a:rPr lang="en-US" sz="1600" dirty="0" smtClean="0">
                <a:latin typeface="Candara" panose="020E0502030303020204" pitchFamily="34" charset="0"/>
              </a:rPr>
              <a:t>is public </a:t>
            </a:r>
            <a:r>
              <a:rPr lang="en-US" sz="1600" dirty="0">
                <a:latin typeface="Candara" panose="020E0502030303020204" pitchFamily="34" charset="0"/>
              </a:rPr>
              <a:t>and the GetRequest message is 1 11 bytes in length. The SNMP version number is not filled in</a:t>
            </a:r>
            <a:r>
              <a:rPr lang="en-US" sz="1600" dirty="0" smtClean="0">
                <a:latin typeface="Candara" panose="020E0502030303020204" pitchFamily="34" charset="0"/>
              </a:rPr>
              <a:t>.</a:t>
            </a:r>
          </a:p>
          <a:p>
            <a:endParaRPr lang="en-US" sz="1600" dirty="0" smtClean="0">
              <a:latin typeface="Candara" panose="020E0502030303020204" pitchFamily="34" charset="0"/>
            </a:endParaRPr>
          </a:p>
          <a:p>
            <a:endParaRPr lang="en-US" sz="1600" dirty="0">
              <a:latin typeface="Candara" panose="020E0502030303020204" pitchFamily="34" charset="0"/>
            </a:endParaRPr>
          </a:p>
          <a:p>
            <a:r>
              <a:rPr lang="en-US" sz="1600" dirty="0">
                <a:latin typeface="Candara" panose="020E0502030303020204" pitchFamily="34" charset="0"/>
              </a:rPr>
              <a:t>The seven object IDs from system.sysDescr.O to system.sysServices.O all end with zero to indicate </a:t>
            </a:r>
            <a:r>
              <a:rPr lang="en-US" sz="1600" dirty="0" smtClean="0">
                <a:latin typeface="Candara" panose="020E0502030303020204" pitchFamily="34" charset="0"/>
              </a:rPr>
              <a:t>that they </a:t>
            </a:r>
            <a:r>
              <a:rPr lang="en-US" sz="1600" dirty="0">
                <a:latin typeface="Candara" panose="020E0502030303020204" pitchFamily="34" charset="0"/>
              </a:rPr>
              <a:t>are single-valued scalar objects. The agent, </a:t>
            </a:r>
            <a:r>
              <a:rPr lang="en-US" sz="1600" dirty="0" smtClean="0">
                <a:latin typeface="Candara" panose="020E0502030303020204" pitchFamily="34" charset="0"/>
              </a:rPr>
              <a:t>noc1, </a:t>
            </a:r>
            <a:r>
              <a:rPr lang="en-US" sz="1600" dirty="0">
                <a:latin typeface="Candara" panose="020E0502030303020204" pitchFamily="34" charset="0"/>
              </a:rPr>
              <a:t>sends a GetResponse message of 172 bytes </a:t>
            </a:r>
            <a:r>
              <a:rPr lang="en-US" sz="1600" dirty="0" smtClean="0">
                <a:latin typeface="Candara" panose="020E0502030303020204" pitchFamily="34" charset="0"/>
              </a:rPr>
              <a:t>with values </a:t>
            </a:r>
            <a:r>
              <a:rPr lang="en-US" sz="1600" dirty="0">
                <a:latin typeface="Candara" panose="020E0502030303020204" pitchFamily="34" charset="0"/>
              </a:rPr>
              <a:t>filled in for all seven objects. The GetResponse message is shown in Figure 5.17(b). Notice </a:t>
            </a:r>
            <a:r>
              <a:rPr lang="en-US" sz="1600" dirty="0" smtClean="0">
                <a:latin typeface="Candara" panose="020E0502030303020204" pitchFamily="34" charset="0"/>
              </a:rPr>
              <a:t>that the </a:t>
            </a:r>
            <a:r>
              <a:rPr lang="en-US" sz="1600" dirty="0">
                <a:latin typeface="Candara" panose="020E0502030303020204" pitchFamily="34" charset="0"/>
              </a:rPr>
              <a:t>values for sysContact and sysLocation in GetResponse are blank as they have not been entered </a:t>
            </a:r>
            <a:r>
              <a:rPr lang="en-US" sz="1600" dirty="0" smtClean="0">
                <a:latin typeface="Candara" panose="020E0502030303020204" pitchFamily="34" charset="0"/>
              </a:rPr>
              <a:t>in the </a:t>
            </a:r>
            <a:r>
              <a:rPr lang="en-US" sz="1600" dirty="0">
                <a:latin typeface="Candara" panose="020E0502030303020204" pitchFamily="34" charset="0"/>
              </a:rPr>
              <a:t>agent. </a:t>
            </a:r>
            <a:r>
              <a:rPr lang="en-US" sz="1600" dirty="0" smtClean="0">
                <a:latin typeface="Candara" panose="020E0502030303020204" pitchFamily="34" charset="0"/>
              </a:rPr>
              <a:t>In addition</a:t>
            </a:r>
            <a:r>
              <a:rPr lang="en-US" sz="1600" dirty="0">
                <a:latin typeface="Candara" panose="020E0502030303020204" pitchFamily="34" charset="0"/>
              </a:rPr>
              <a:t>, the request number identified in the GetResponse PDU is the same as the one </a:t>
            </a:r>
            <a:r>
              <a:rPr lang="en-US" sz="1600" dirty="0" smtClean="0">
                <a:latin typeface="Candara" panose="020E0502030303020204" pitchFamily="34" charset="0"/>
              </a:rPr>
              <a:t>in the </a:t>
            </a:r>
            <a:r>
              <a:rPr lang="en-US" sz="1600" dirty="0">
                <a:latin typeface="Candara" panose="020E0502030303020204" pitchFamily="34" charset="0"/>
              </a:rPr>
              <a:t>GetRequest PDU.</a:t>
            </a:r>
            <a:endParaRPr lang="ar-SA"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59834" y="1182018"/>
            <a:ext cx="6577839" cy="4107101"/>
          </a:xfrm>
          <a:prstGeom prst="rect">
            <a:avLst/>
          </a:prstGeom>
        </p:spPr>
      </p:pic>
      <p:sp>
        <p:nvSpPr>
          <p:cNvPr id="396" name="Shape 396"/>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397" name="Shape 397"/>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 MIB</a:t>
            </a:r>
          </a:p>
        </p:txBody>
      </p:sp>
      <p:cxnSp>
        <p:nvCxnSpPr>
          <p:cNvPr id="401" name="Shape 401"/>
          <p:cNvCxnSpPr/>
          <p:nvPr/>
        </p:nvCxnSpPr>
        <p:spPr>
          <a:xfrm>
            <a:off x="166468" y="5518931"/>
            <a:ext cx="5638800" cy="0"/>
          </a:xfrm>
          <a:prstGeom prst="straightConnector1">
            <a:avLst/>
          </a:prstGeom>
          <a:noFill/>
          <a:ln w="12700" cap="rnd" cmpd="sng">
            <a:solidFill>
              <a:schemeClr val="dk1"/>
            </a:solidFill>
            <a:prstDash val="solid"/>
            <a:miter/>
            <a:headEnd type="none" w="med" len="med"/>
            <a:tailEnd type="none" w="med" len="med"/>
          </a:ln>
        </p:spPr>
      </p:cxnSp>
      <p:sp>
        <p:nvSpPr>
          <p:cNvPr id="402" name="Shape 402"/>
          <p:cNvSpPr txBox="1"/>
          <p:nvPr/>
        </p:nvSpPr>
        <p:spPr>
          <a:xfrm>
            <a:off x="166469" y="5442731"/>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403" name="Shape 403"/>
          <p:cNvSpPr txBox="1"/>
          <p:nvPr/>
        </p:nvSpPr>
        <p:spPr>
          <a:xfrm>
            <a:off x="207743" y="5823731"/>
            <a:ext cx="6359524" cy="958850"/>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b="1" dirty="0">
                <a:solidFill>
                  <a:schemeClr val="dk1"/>
                </a:solidFill>
                <a:latin typeface="Candara" panose="020E0502030303020204" pitchFamily="34" charset="0"/>
              </a:rPr>
              <a:t>SNMPv1 MIB</a:t>
            </a:r>
            <a:r>
              <a:rPr lang="en-US" sz="2000" dirty="0">
                <a:solidFill>
                  <a:schemeClr val="dk1"/>
                </a:solidFill>
                <a:latin typeface="Candara" panose="020E0502030303020204" pitchFamily="34" charset="0"/>
              </a:rPr>
              <a:t> has </a:t>
            </a:r>
            <a:r>
              <a:rPr lang="en-US" sz="2000" b="1" dirty="0">
                <a:solidFill>
                  <a:schemeClr val="dk1"/>
                </a:solidFill>
                <a:latin typeface="Candara" panose="020E0502030303020204" pitchFamily="34" charset="0"/>
              </a:rPr>
              <a:t>too many objects</a:t>
            </a:r>
            <a:r>
              <a:rPr lang="en-US" sz="2000" dirty="0">
                <a:solidFill>
                  <a:schemeClr val="dk1"/>
                </a:solidFill>
                <a:latin typeface="Candara" panose="020E0502030303020204" pitchFamily="34" charset="0"/>
              </a:rPr>
              <a:t> that are </a:t>
            </a:r>
            <a:r>
              <a:rPr lang="en-US" sz="2000" b="1" dirty="0">
                <a:solidFill>
                  <a:schemeClr val="dk1"/>
                </a:solidFill>
                <a:latin typeface="Candara" panose="020E0502030303020204" pitchFamily="34" charset="0"/>
              </a:rPr>
              <a:t>not used</a:t>
            </a:r>
          </a:p>
          <a:p>
            <a:pPr>
              <a:lnSpc>
                <a:spcPct val="150000"/>
              </a:lnSpc>
              <a:buClr>
                <a:schemeClr val="dk1"/>
              </a:buClr>
              <a:buSzPct val="100000"/>
              <a:buFont typeface="Arial"/>
              <a:buChar char="•"/>
            </a:pPr>
            <a:r>
              <a:rPr lang="en-US" sz="2000" dirty="0">
                <a:solidFill>
                  <a:schemeClr val="dk1"/>
                </a:solidFill>
                <a:latin typeface="Candara" panose="020E0502030303020204" pitchFamily="34" charset="0"/>
              </a:rPr>
              <a:t> SNMPv2 obsoleted a </a:t>
            </a:r>
            <a:r>
              <a:rPr lang="en-US" sz="2000" b="1" dirty="0">
                <a:solidFill>
                  <a:schemeClr val="dk1"/>
                </a:solidFill>
                <a:latin typeface="Candara" panose="020E0502030303020204" pitchFamily="34" charset="0"/>
              </a:rPr>
              <a:t>large</a:t>
            </a: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number</a:t>
            </a:r>
            <a:r>
              <a:rPr lang="en-US" sz="2000" dirty="0">
                <a:solidFill>
                  <a:schemeClr val="dk1"/>
                </a:solidFill>
                <a:latin typeface="Candara" panose="020E0502030303020204" pitchFamily="34" charset="0"/>
              </a:rPr>
              <a:t> of them</a:t>
            </a:r>
          </a:p>
        </p:txBody>
      </p:sp>
      <p:cxnSp>
        <p:nvCxnSpPr>
          <p:cNvPr id="405" name="Shape 405"/>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406" name="Shape 406"/>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6389370" y="2628900"/>
            <a:ext cx="1097280" cy="307777"/>
          </a:xfrm>
          <a:prstGeom prst="rect">
            <a:avLst/>
          </a:prstGeom>
          <a:noFill/>
        </p:spPr>
        <p:txBody>
          <a:bodyPr wrap="square" rtlCol="1">
            <a:spAutoFit/>
          </a:bodyPr>
          <a:lstStyle/>
          <a:p>
            <a:endParaRPr lang="ar-SA" dirty="0"/>
          </a:p>
        </p:txBody>
      </p:sp>
      <p:sp>
        <p:nvSpPr>
          <p:cNvPr id="3" name="TextBox 2"/>
          <p:cNvSpPr txBox="1"/>
          <p:nvPr/>
        </p:nvSpPr>
        <p:spPr>
          <a:xfrm>
            <a:off x="220687" y="6805245"/>
            <a:ext cx="11473083" cy="1754326"/>
          </a:xfrm>
          <a:prstGeom prst="rect">
            <a:avLst/>
          </a:prstGeom>
          <a:noFill/>
        </p:spPr>
        <p:txBody>
          <a:bodyPr wrap="square" rtlCol="1">
            <a:spAutoFit/>
          </a:bodyPr>
          <a:lstStyle/>
          <a:p>
            <a:r>
              <a:rPr lang="en-US" sz="1800" b="1" dirty="0">
                <a:solidFill>
                  <a:srgbClr val="0070C0"/>
                </a:solidFill>
                <a:latin typeface="Candara" panose="020E0502030303020204" pitchFamily="34" charset="0"/>
              </a:rPr>
              <a:t>SNMP MIB Group</a:t>
            </a:r>
          </a:p>
          <a:p>
            <a:r>
              <a:rPr lang="en-US" sz="1800" dirty="0">
                <a:latin typeface="Candara" panose="020E0502030303020204" pitchFamily="34" charset="0"/>
              </a:rPr>
              <a:t>Figure 5.21 shows the </a:t>
            </a:r>
            <a:r>
              <a:rPr lang="en-US" sz="1800" b="1" dirty="0">
                <a:latin typeface="Candara" panose="020E0502030303020204" pitchFamily="34" charset="0"/>
              </a:rPr>
              <a:t>MIB tree </a:t>
            </a:r>
            <a:r>
              <a:rPr lang="en-US" sz="1800" dirty="0">
                <a:latin typeface="Candara" panose="020E0502030303020204" pitchFamily="34" charset="0"/>
              </a:rPr>
              <a:t>for the </a:t>
            </a:r>
            <a:r>
              <a:rPr lang="en-US" sz="1800" b="1" dirty="0">
                <a:latin typeface="Candara" panose="020E0502030303020204" pitchFamily="34" charset="0"/>
              </a:rPr>
              <a:t>SNMP group</a:t>
            </a:r>
            <a:r>
              <a:rPr lang="en-US" sz="1800" dirty="0">
                <a:latin typeface="Candara" panose="020E0502030303020204" pitchFamily="34" charset="0"/>
              </a:rPr>
              <a:t>, and Table 5.4 </a:t>
            </a:r>
            <a:r>
              <a:rPr lang="en-US" sz="1800" dirty="0" smtClean="0">
                <a:latin typeface="Candara" panose="020E0502030303020204" pitchFamily="34" charset="0"/>
              </a:rPr>
              <a:t>(in the book) gives </a:t>
            </a:r>
            <a:r>
              <a:rPr lang="en-US" sz="1800" dirty="0">
                <a:latin typeface="Candara" panose="020E0502030303020204" pitchFamily="34" charset="0"/>
              </a:rPr>
              <a:t>the description of the </a:t>
            </a:r>
            <a:r>
              <a:rPr lang="en-US" sz="1800" dirty="0" smtClean="0">
                <a:latin typeface="Candara" panose="020E0502030303020204" pitchFamily="34" charset="0"/>
              </a:rPr>
              <a:t>entities. Note </a:t>
            </a:r>
            <a:r>
              <a:rPr lang="en-US" sz="1800" dirty="0">
                <a:latin typeface="Candara" panose="020E0502030303020204" pitchFamily="34" charset="0"/>
              </a:rPr>
              <a:t>that OID 7 and OID 23 are not used. The number of transactions in the description column in </a:t>
            </a:r>
            <a:r>
              <a:rPr lang="en-US" sz="1800" dirty="0" smtClean="0">
                <a:latin typeface="Candara" panose="020E0502030303020204" pitchFamily="34" charset="0"/>
              </a:rPr>
              <a:t>the table </a:t>
            </a:r>
            <a:r>
              <a:rPr lang="en-US" sz="1800" dirty="0">
                <a:latin typeface="Candara" panose="020E0502030303020204" pitchFamily="34" charset="0"/>
              </a:rPr>
              <a:t>indicates ins and outs of the SNMP protocol entity. </a:t>
            </a:r>
            <a:endParaRPr lang="en-US" sz="1800" dirty="0" smtClean="0">
              <a:latin typeface="Candara" panose="020E0502030303020204" pitchFamily="34" charset="0"/>
            </a:endParaRPr>
          </a:p>
          <a:p>
            <a:r>
              <a:rPr lang="en-US" sz="1800" dirty="0" smtClean="0">
                <a:latin typeface="Candara" panose="020E0502030303020204" pitchFamily="34" charset="0"/>
              </a:rPr>
              <a:t>All </a:t>
            </a:r>
            <a:r>
              <a:rPr lang="en-US" sz="1800" dirty="0">
                <a:latin typeface="Candara" panose="020E0502030303020204" pitchFamily="34" charset="0"/>
              </a:rPr>
              <a:t>entities except </a:t>
            </a:r>
            <a:r>
              <a:rPr lang="en-US" sz="1800" b="1" dirty="0" smtClean="0">
                <a:latin typeface="Candara" panose="020E0502030303020204" pitchFamily="34" charset="0"/>
              </a:rPr>
              <a:t>snmpEnableAuthenTraps </a:t>
            </a:r>
            <a:r>
              <a:rPr lang="en-US" sz="1800" dirty="0" smtClean="0">
                <a:latin typeface="Candara" panose="020E0502030303020204" pitchFamily="34" charset="0"/>
              </a:rPr>
              <a:t>have </a:t>
            </a:r>
            <a:r>
              <a:rPr lang="en-US" sz="1800" dirty="0">
                <a:latin typeface="Candara" panose="020E0502030303020204" pitchFamily="34" charset="0"/>
              </a:rPr>
              <a:t>the syntax, Counter. The implementation of the SNMP group is mandatory—obviously</a:t>
            </a:r>
            <a:r>
              <a:rPr lang="en-US" sz="1800" dirty="0" smtClean="0">
                <a:latin typeface="Candara" panose="020E0502030303020204" pitchFamily="34"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592015"/>
            <a:ext cx="11799275" cy="8217634"/>
          </a:xfrm>
          <a:prstGeom prst="rect">
            <a:avLst/>
          </a:prstGeom>
          <a:noFill/>
        </p:spPr>
        <p:txBody>
          <a:bodyPr wrap="square" rtlCol="1">
            <a:spAutoFit/>
          </a:bodyPr>
          <a:lstStyle/>
          <a:p>
            <a:pPr>
              <a:spcAft>
                <a:spcPts val="1200"/>
              </a:spcAft>
            </a:pPr>
            <a:r>
              <a:rPr lang="en-US" sz="2800" b="1" dirty="0">
                <a:solidFill>
                  <a:srgbClr val="669900"/>
                </a:solidFill>
                <a:latin typeface="Candara" panose="020E0502030303020204" pitchFamily="34" charset="0"/>
              </a:rPr>
              <a:t>5.2 FUNCTIONAL MODEL</a:t>
            </a:r>
          </a:p>
          <a:p>
            <a:pPr>
              <a:spcAft>
                <a:spcPts val="1200"/>
              </a:spcAft>
            </a:pPr>
            <a:endParaRPr lang="en-US" sz="2000" dirty="0" smtClean="0">
              <a:latin typeface="Candara" panose="020E0502030303020204" pitchFamily="34" charset="0"/>
            </a:endParaRPr>
          </a:p>
          <a:p>
            <a:pPr>
              <a:spcAft>
                <a:spcPts val="1200"/>
              </a:spcAft>
            </a:pPr>
            <a:r>
              <a:rPr lang="en-US" sz="2000" dirty="0" smtClean="0">
                <a:latin typeface="Candara" panose="020E0502030303020204" pitchFamily="34" charset="0"/>
              </a:rPr>
              <a:t>There </a:t>
            </a:r>
            <a:r>
              <a:rPr lang="en-US" sz="2000" dirty="0">
                <a:latin typeface="Candara" panose="020E0502030303020204" pitchFamily="34" charset="0"/>
              </a:rPr>
              <a:t>are no formal specifications of functions in SNMPvl management. Application functions </a:t>
            </a:r>
            <a:r>
              <a:rPr lang="en-US" sz="2000" dirty="0" smtClean="0">
                <a:latin typeface="Candara" panose="020E0502030303020204" pitchFamily="34" charset="0"/>
              </a:rPr>
              <a:t>are limited</a:t>
            </a:r>
            <a:r>
              <a:rPr lang="en-US" sz="2000" dirty="0">
                <a:latin typeface="Candara" panose="020E0502030303020204" pitchFamily="34" charset="0"/>
              </a:rPr>
              <a:t>, in general, to network management in SNMP and not to the services provided by the </a:t>
            </a:r>
            <a:r>
              <a:rPr lang="en-US" sz="2000" dirty="0" smtClean="0">
                <a:latin typeface="Candara" panose="020E0502030303020204" pitchFamily="34" charset="0"/>
              </a:rPr>
              <a:t>network. </a:t>
            </a:r>
          </a:p>
          <a:p>
            <a:pPr>
              <a:spcAft>
                <a:spcPts val="1200"/>
              </a:spcAft>
            </a:pPr>
            <a:r>
              <a:rPr lang="en-US" sz="2000" b="1" dirty="0" smtClean="0">
                <a:latin typeface="Candara" panose="020E0502030303020204" pitchFamily="34" charset="0"/>
              </a:rPr>
              <a:t>There </a:t>
            </a:r>
            <a:r>
              <a:rPr lang="en-US" sz="2000" b="1" dirty="0">
                <a:latin typeface="Candara" panose="020E0502030303020204" pitchFamily="34" charset="0"/>
              </a:rPr>
              <a:t>are five areas of functions</a:t>
            </a:r>
            <a:r>
              <a:rPr lang="en-US" sz="2000" dirty="0">
                <a:latin typeface="Candara" panose="020E0502030303020204" pitchFamily="34" charset="0"/>
              </a:rPr>
              <a:t> (</a:t>
            </a:r>
            <a:r>
              <a:rPr lang="en-US" sz="2000" b="1" dirty="0">
                <a:solidFill>
                  <a:srgbClr val="0070C0"/>
                </a:solidFill>
                <a:latin typeface="Candara" panose="020E0502030303020204" pitchFamily="34" charset="0"/>
              </a:rPr>
              <a:t>configuration, fault, performance, security, and </a:t>
            </a:r>
            <a:r>
              <a:rPr lang="en-US" sz="2000" b="1" dirty="0" smtClean="0">
                <a:solidFill>
                  <a:srgbClr val="0070C0"/>
                </a:solidFill>
                <a:latin typeface="Candara" panose="020E0502030303020204" pitchFamily="34" charset="0"/>
              </a:rPr>
              <a:t>accounting</a:t>
            </a:r>
            <a:r>
              <a:rPr lang="en-US" sz="2000" dirty="0" smtClean="0">
                <a:latin typeface="Candara" panose="020E0502030303020204" pitchFamily="34" charset="0"/>
              </a:rPr>
              <a:t>) </a:t>
            </a:r>
            <a:r>
              <a:rPr lang="en-US" sz="2000" b="1" dirty="0" smtClean="0">
                <a:latin typeface="Candara" panose="020E0502030303020204" pitchFamily="34" charset="0"/>
              </a:rPr>
              <a:t>addressed </a:t>
            </a:r>
            <a:r>
              <a:rPr lang="en-US" sz="2000" b="1" dirty="0">
                <a:latin typeface="Candara" panose="020E0502030303020204" pitchFamily="34" charset="0"/>
              </a:rPr>
              <a:t>by the OSI mode</a:t>
            </a:r>
            <a:r>
              <a:rPr lang="en-US" sz="2000" dirty="0">
                <a:latin typeface="Candara" panose="020E0502030303020204" pitchFamily="34" charset="0"/>
              </a:rPr>
              <a:t>. Some configuration functions, as well as security and </a:t>
            </a:r>
            <a:r>
              <a:rPr lang="en-US" sz="2000" dirty="0" smtClean="0">
                <a:latin typeface="Candara" panose="020E0502030303020204" pitchFamily="34" charset="0"/>
              </a:rPr>
              <a:t>privacy-related issues</a:t>
            </a:r>
            <a:r>
              <a:rPr lang="en-US" sz="2000" dirty="0">
                <a:latin typeface="Candara" panose="020E0502030303020204" pitchFamily="34" charset="0"/>
              </a:rPr>
              <a:t>, were addressed as part of the SNMP protocol entity specifications in the previous section. </a:t>
            </a:r>
            <a:r>
              <a:rPr lang="en-US" sz="2000" dirty="0" smtClean="0">
                <a:latin typeface="Candara" panose="020E0502030303020204" pitchFamily="34" charset="0"/>
              </a:rPr>
              <a:t>For example</a:t>
            </a:r>
            <a:r>
              <a:rPr lang="en-US" sz="2000" dirty="0">
                <a:latin typeface="Candara" panose="020E0502030303020204" pitchFamily="34" charset="0"/>
              </a:rPr>
              <a:t>, the override function of traps is one of the objects in the SNMP group, which has the </a:t>
            </a:r>
            <a:r>
              <a:rPr lang="en-US" sz="2000" dirty="0" smtClean="0">
                <a:latin typeface="Candara" panose="020E0502030303020204" pitchFamily="34" charset="0"/>
              </a:rPr>
              <a:t>access privilege </a:t>
            </a:r>
            <a:r>
              <a:rPr lang="en-US" sz="2000" dirty="0">
                <a:latin typeface="Candara" panose="020E0502030303020204" pitchFamily="34" charset="0"/>
              </a:rPr>
              <a:t>of read and write and hence can be set remotely. Security functions are built in as part of </a:t>
            </a:r>
            <a:r>
              <a:rPr lang="en-US" sz="2000" dirty="0" smtClean="0">
                <a:latin typeface="Candara" panose="020E0502030303020204" pitchFamily="34" charset="0"/>
              </a:rPr>
              <a:t>the implementation </a:t>
            </a:r>
            <a:r>
              <a:rPr lang="en-US" sz="2000" dirty="0">
                <a:latin typeface="Candara" panose="020E0502030303020204" pitchFamily="34" charset="0"/>
              </a:rPr>
              <a:t>of the protocol entity. Community specifications and authentication scheme </a:t>
            </a:r>
            <a:r>
              <a:rPr lang="en-US" sz="2000" dirty="0" smtClean="0">
                <a:latin typeface="Candara" panose="020E0502030303020204" pitchFamily="34" charset="0"/>
              </a:rPr>
              <a:t>partially address </a:t>
            </a:r>
            <a:r>
              <a:rPr lang="en-US" sz="2000" dirty="0">
                <a:latin typeface="Candara" panose="020E0502030303020204" pitchFamily="34" charset="0"/>
              </a:rPr>
              <a:t>these requirements.</a:t>
            </a:r>
          </a:p>
          <a:p>
            <a:pPr>
              <a:spcAft>
                <a:spcPts val="1200"/>
              </a:spcAft>
            </a:pPr>
            <a:r>
              <a:rPr lang="en-US" sz="2000" dirty="0">
                <a:latin typeface="Candara" panose="020E0502030303020204" pitchFamily="34" charset="0"/>
              </a:rPr>
              <a:t>The write access to managed objects is </a:t>
            </a:r>
            <a:r>
              <a:rPr lang="en-US" sz="2000" dirty="0" smtClean="0">
                <a:latin typeface="Candara" panose="020E0502030303020204" pitchFamily="34" charset="0"/>
              </a:rPr>
              <a:t>limited to </a:t>
            </a:r>
            <a:r>
              <a:rPr lang="en-US" sz="2000" dirty="0">
                <a:latin typeface="Candara" panose="020E0502030303020204" pitchFamily="34" charset="0"/>
              </a:rPr>
              <a:t>implementation in most cases. Thus, </a:t>
            </a:r>
            <a:r>
              <a:rPr lang="en-US" sz="2000" dirty="0" smtClean="0">
                <a:latin typeface="Candara" panose="020E0502030303020204" pitchFamily="34" charset="0"/>
              </a:rPr>
              <a:t>configuration management in general is addressed by the specific network management system or by the use of console or telnet to set configurable parameters. We saw the use of the configuration management function in the examples shown in Figures 5.18 and 5.19.</a:t>
            </a:r>
          </a:p>
          <a:p>
            <a:pPr>
              <a:spcAft>
                <a:spcPts val="1200"/>
              </a:spcAft>
            </a:pPr>
            <a:r>
              <a:rPr lang="en-US" sz="2000" dirty="0" smtClean="0">
                <a:latin typeface="Candara" panose="020E0502030303020204" pitchFamily="34" charset="0"/>
              </a:rPr>
              <a:t>Fault </a:t>
            </a:r>
            <a:r>
              <a:rPr lang="en-US" sz="2000" dirty="0">
                <a:latin typeface="Candara" panose="020E0502030303020204" pitchFamily="34" charset="0"/>
              </a:rPr>
              <a:t>management is addressed by error counters built into the agents. They can be read by </a:t>
            </a:r>
            <a:r>
              <a:rPr lang="en-US" sz="2000" dirty="0" smtClean="0">
                <a:latin typeface="Candara" panose="020E0502030303020204" pitchFamily="34" charset="0"/>
              </a:rPr>
              <a:t>the SNMP </a:t>
            </a:r>
            <a:r>
              <a:rPr lang="en-US" sz="2000" dirty="0">
                <a:latin typeface="Candara" panose="020E0502030303020204" pitchFamily="34" charset="0"/>
              </a:rPr>
              <a:t>manager and processed. Traps are useful to monitor network elements and interfaces going </a:t>
            </a:r>
            <a:r>
              <a:rPr lang="en-US" sz="2000" dirty="0" smtClean="0">
                <a:latin typeface="Candara" panose="020E0502030303020204" pitchFamily="34" charset="0"/>
              </a:rPr>
              <a:t>up and </a:t>
            </a:r>
            <a:r>
              <a:rPr lang="en-US" sz="2000" dirty="0">
                <a:latin typeface="Candara" panose="020E0502030303020204" pitchFamily="34" charset="0"/>
              </a:rPr>
              <a:t>down.</a:t>
            </a:r>
          </a:p>
          <a:p>
            <a:pPr>
              <a:spcAft>
                <a:spcPts val="1200"/>
              </a:spcAft>
            </a:pPr>
            <a:r>
              <a:rPr lang="en-US" sz="2000" dirty="0">
                <a:latin typeface="Candara" panose="020E0502030303020204" pitchFamily="34" charset="0"/>
              </a:rPr>
              <a:t>Performance counters are part </a:t>
            </a:r>
            <a:r>
              <a:rPr lang="en-US" sz="2000" dirty="0" smtClean="0">
                <a:latin typeface="Candara" panose="020E0502030303020204" pitchFamily="34" charset="0"/>
              </a:rPr>
              <a:t>of the </a:t>
            </a:r>
            <a:r>
              <a:rPr lang="en-US" sz="2000" dirty="0">
                <a:latin typeface="Candara" panose="020E0502030303020204" pitchFamily="34" charset="0"/>
              </a:rPr>
              <a:t>SNMP agent MIB</a:t>
            </a:r>
            <a:r>
              <a:rPr lang="en-US" sz="2000" dirty="0" smtClean="0">
                <a:latin typeface="Candara" panose="020E0502030303020204" pitchFamily="34" charset="0"/>
              </a:rPr>
              <a:t>. Itis </a:t>
            </a:r>
            <a:r>
              <a:rPr lang="en-US" sz="2000" dirty="0">
                <a:latin typeface="Candara" panose="020E0502030303020204" pitchFamily="34" charset="0"/>
              </a:rPr>
              <a:t>the function </a:t>
            </a:r>
            <a:r>
              <a:rPr lang="en-US" sz="2000" dirty="0" smtClean="0">
                <a:latin typeface="Candara" panose="020E0502030303020204" pitchFamily="34" charset="0"/>
              </a:rPr>
              <a:t>of the </a:t>
            </a:r>
            <a:r>
              <a:rPr lang="en-US" sz="2000" dirty="0">
                <a:latin typeface="Candara" panose="020E0502030303020204" pitchFamily="34" charset="0"/>
              </a:rPr>
              <a:t>SNMP manager to </a:t>
            </a:r>
            <a:r>
              <a:rPr lang="en-US" sz="2000" dirty="0" smtClean="0">
                <a:latin typeface="Candara" panose="020E0502030303020204" pitchFamily="34" charset="0"/>
              </a:rPr>
              <a:t>do performance </a:t>
            </a:r>
            <a:r>
              <a:rPr lang="en-US" sz="2000" dirty="0">
                <a:latin typeface="Candara" panose="020E0502030303020204" pitchFamily="34" charset="0"/>
              </a:rPr>
              <a:t>analysis. For example, counter readings can be taken at two instances of time and the </a:t>
            </a:r>
            <a:r>
              <a:rPr lang="en-US" sz="2000" dirty="0" smtClean="0">
                <a:latin typeface="Candara" panose="020E0502030303020204" pitchFamily="34" charset="0"/>
              </a:rPr>
              <a:t>data rate </a:t>
            </a:r>
            <a:r>
              <a:rPr lang="en-US" sz="2000" dirty="0">
                <a:latin typeface="Candara" panose="020E0502030303020204" pitchFamily="34" charset="0"/>
              </a:rPr>
              <a:t>calculated. The intermediate manager/agent, such as </a:t>
            </a:r>
            <a:r>
              <a:rPr lang="en-US" sz="2000" dirty="0" smtClean="0">
                <a:latin typeface="Candara" panose="020E0502030303020204" pitchFamily="34" charset="0"/>
              </a:rPr>
              <a:t>RMON, can </a:t>
            </a:r>
            <a:r>
              <a:rPr lang="en-US" sz="2000" dirty="0">
                <a:latin typeface="Candara" panose="020E0502030303020204" pitchFamily="34" charset="0"/>
              </a:rPr>
              <a:t>perform such statistical </a:t>
            </a:r>
            <a:r>
              <a:rPr lang="en-US" sz="2000" dirty="0" smtClean="0">
                <a:latin typeface="Candara" panose="020E0502030303020204" pitchFamily="34" charset="0"/>
              </a:rPr>
              <a:t>functions, as </a:t>
            </a:r>
            <a:r>
              <a:rPr lang="en-US" sz="2000" dirty="0">
                <a:latin typeface="Candara" panose="020E0502030303020204" pitchFamily="34" charset="0"/>
              </a:rPr>
              <a:t>we will see </a:t>
            </a:r>
            <a:r>
              <a:rPr lang="en-US" sz="2000" dirty="0" smtClean="0">
                <a:latin typeface="Candara" panose="020E0502030303020204" pitchFamily="34" charset="0"/>
              </a:rPr>
              <a:t>in the </a:t>
            </a:r>
            <a:r>
              <a:rPr lang="en-US" sz="2000" dirty="0">
                <a:latin typeface="Candara" panose="020E0502030303020204" pitchFamily="34" charset="0"/>
              </a:rPr>
              <a:t>next </a:t>
            </a:r>
            <a:r>
              <a:rPr lang="en-US" sz="2000" dirty="0" smtClean="0">
                <a:latin typeface="Candara" panose="020E0502030303020204" pitchFamily="34" charset="0"/>
              </a:rPr>
              <a:t>chapter. </a:t>
            </a:r>
          </a:p>
          <a:p>
            <a:pPr>
              <a:spcAft>
                <a:spcPts val="1200"/>
              </a:spcAft>
            </a:pPr>
            <a:r>
              <a:rPr lang="en-US" sz="2000" dirty="0" smtClean="0">
                <a:latin typeface="Candara" panose="020E0502030303020204" pitchFamily="34" charset="0"/>
              </a:rPr>
              <a:t>The </a:t>
            </a:r>
            <a:r>
              <a:rPr lang="en-US" sz="2000" dirty="0">
                <a:latin typeface="Candara" panose="020E0502030303020204" pitchFamily="34" charset="0"/>
              </a:rPr>
              <a:t>administrative model in protocol entity specifications addresses security function in </a:t>
            </a:r>
            <a:r>
              <a:rPr lang="en-US" sz="2000" dirty="0" smtClean="0">
                <a:latin typeface="Candara" panose="020E0502030303020204" pitchFamily="34" charset="0"/>
              </a:rPr>
              <a:t>basic SNMP</a:t>
            </a:r>
            <a:r>
              <a:rPr lang="en-US" sz="2000" dirty="0">
                <a:latin typeface="Candara" panose="020E0502030303020204" pitchFamily="34" charset="0"/>
              </a:rPr>
              <a:t>.</a:t>
            </a:r>
          </a:p>
          <a:p>
            <a:pPr>
              <a:spcAft>
                <a:spcPts val="1200"/>
              </a:spcAft>
            </a:pPr>
            <a:r>
              <a:rPr lang="en-US" sz="2000" dirty="0">
                <a:latin typeface="Candara" panose="020E0502030303020204" pitchFamily="34" charset="0"/>
              </a:rPr>
              <a:t>The accounting function is not addressed by the SNMP model.</a:t>
            </a:r>
            <a:endParaRPr lang="ar-SA" sz="2000" dirty="0">
              <a:latin typeface="Candara" panose="020E0502030303020204" pitchFamily="34" charset="0"/>
            </a:endParaRPr>
          </a:p>
        </p:txBody>
      </p:sp>
    </p:spTree>
    <p:extLst>
      <p:ext uri="{BB962C8B-B14F-4D97-AF65-F5344CB8AC3E}">
        <p14:creationId xmlns:p14="http://schemas.microsoft.com/office/powerpoint/2010/main" val="2425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06" y="451045"/>
            <a:ext cx="11631343" cy="4985980"/>
          </a:xfrm>
          <a:prstGeom prst="rect">
            <a:avLst/>
          </a:prstGeom>
          <a:noFill/>
        </p:spPr>
        <p:txBody>
          <a:bodyPr wrap="square" rtlCol="1">
            <a:spAutoFit/>
          </a:bodyPr>
          <a:lstStyle/>
          <a:p>
            <a:pPr>
              <a:spcAft>
                <a:spcPts val="1200"/>
              </a:spcAft>
            </a:pPr>
            <a:r>
              <a:rPr lang="en-US" sz="3200" b="1" dirty="0">
                <a:solidFill>
                  <a:srgbClr val="669900"/>
                </a:solidFill>
                <a:latin typeface="Candara" panose="020E0502030303020204" pitchFamily="34" charset="0"/>
              </a:rPr>
              <a:t> Summary</a:t>
            </a:r>
          </a:p>
          <a:p>
            <a:pPr>
              <a:spcAft>
                <a:spcPts val="1200"/>
              </a:spcAft>
            </a:pPr>
            <a:r>
              <a:rPr lang="en-US" sz="1800" dirty="0">
                <a:latin typeface="Candara" panose="020E0502030303020204" pitchFamily="34" charset="0"/>
              </a:rPr>
              <a:t>All </a:t>
            </a:r>
            <a:r>
              <a:rPr lang="en-US" sz="1800" b="1" dirty="0">
                <a:solidFill>
                  <a:srgbClr val="0070C0"/>
                </a:solidFill>
                <a:latin typeface="Candara" panose="020E0502030303020204" pitchFamily="34" charset="0"/>
              </a:rPr>
              <a:t>management operations </a:t>
            </a:r>
            <a:r>
              <a:rPr lang="en-US" sz="1800" dirty="0">
                <a:latin typeface="Candara" panose="020E0502030303020204" pitchFamily="34" charset="0"/>
              </a:rPr>
              <a:t>are done using </a:t>
            </a:r>
            <a:r>
              <a:rPr lang="en-US" sz="1800" b="1" dirty="0">
                <a:latin typeface="Candara" panose="020E0502030303020204" pitchFamily="34" charset="0"/>
              </a:rPr>
              <a:t>five messages in SNMPvl. </a:t>
            </a:r>
            <a:endParaRPr lang="en-US" sz="1800" b="1" dirty="0" smtClean="0">
              <a:latin typeface="Candara" panose="020E0502030303020204" pitchFamily="34" charset="0"/>
            </a:endParaRPr>
          </a:p>
          <a:p>
            <a:pPr>
              <a:spcAft>
                <a:spcPts val="1200"/>
              </a:spcAft>
            </a:pPr>
            <a:r>
              <a:rPr lang="en-US" sz="1800" dirty="0" smtClean="0">
                <a:latin typeface="Candara" panose="020E0502030303020204" pitchFamily="34" charset="0"/>
              </a:rPr>
              <a:t>They </a:t>
            </a:r>
            <a:r>
              <a:rPr lang="en-US" sz="1800" dirty="0">
                <a:latin typeface="Candara" panose="020E0502030303020204" pitchFamily="34" charset="0"/>
              </a:rPr>
              <a:t>are </a:t>
            </a:r>
            <a:r>
              <a:rPr lang="en-US" sz="1800" b="1" dirty="0">
                <a:solidFill>
                  <a:srgbClr val="669900"/>
                </a:solidFill>
                <a:latin typeface="Candara" panose="020E0502030303020204" pitchFamily="34" charset="0"/>
              </a:rPr>
              <a:t>get-request</a:t>
            </a:r>
            <a:r>
              <a:rPr lang="en-US" sz="1800" dirty="0">
                <a:latin typeface="Candara" panose="020E0502030303020204" pitchFamily="34" charset="0"/>
              </a:rPr>
              <a:t>, </a:t>
            </a:r>
            <a:r>
              <a:rPr lang="en-US" sz="1800" b="1" dirty="0" smtClean="0">
                <a:solidFill>
                  <a:srgbClr val="669900"/>
                </a:solidFill>
                <a:latin typeface="Candara" panose="020E0502030303020204" pitchFamily="34" charset="0"/>
              </a:rPr>
              <a:t>get-next-request</a:t>
            </a:r>
            <a:r>
              <a:rPr lang="en-US" sz="1800" dirty="0">
                <a:latin typeface="Candara" panose="020E0502030303020204" pitchFamily="34" charset="0"/>
              </a:rPr>
              <a:t>, </a:t>
            </a:r>
            <a:r>
              <a:rPr lang="en-US" sz="1800" b="1" dirty="0">
                <a:solidFill>
                  <a:srgbClr val="669900"/>
                </a:solidFill>
                <a:latin typeface="Candara" panose="020E0502030303020204" pitchFamily="34" charset="0"/>
              </a:rPr>
              <a:t>set-request</a:t>
            </a:r>
            <a:r>
              <a:rPr lang="en-US" sz="1800" dirty="0">
                <a:latin typeface="Candara" panose="020E0502030303020204" pitchFamily="34" charset="0"/>
              </a:rPr>
              <a:t>, </a:t>
            </a:r>
            <a:r>
              <a:rPr lang="en-US" sz="1800" b="1" dirty="0">
                <a:solidFill>
                  <a:srgbClr val="669900"/>
                </a:solidFill>
                <a:latin typeface="Candara" panose="020E0502030303020204" pitchFamily="34" charset="0"/>
              </a:rPr>
              <a:t>get-response</a:t>
            </a:r>
            <a:r>
              <a:rPr lang="en-US" sz="1800" dirty="0">
                <a:latin typeface="Candara" panose="020E0502030303020204" pitchFamily="34" charset="0"/>
              </a:rPr>
              <a:t>, and </a:t>
            </a:r>
            <a:r>
              <a:rPr lang="en-US" sz="1800" b="1" dirty="0">
                <a:solidFill>
                  <a:srgbClr val="669900"/>
                </a:solidFill>
                <a:latin typeface="Candara" panose="020E0502030303020204" pitchFamily="34" charset="0"/>
              </a:rPr>
              <a:t>trap</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b="1" dirty="0">
                <a:latin typeface="Candara" panose="020E0502030303020204" pitchFamily="34" charset="0"/>
              </a:rPr>
              <a:t>first three </a:t>
            </a:r>
            <a:r>
              <a:rPr lang="en-US" sz="1800" dirty="0">
                <a:latin typeface="Candara" panose="020E0502030303020204" pitchFamily="34" charset="0"/>
              </a:rPr>
              <a:t>are sent from the </a:t>
            </a:r>
            <a:r>
              <a:rPr lang="en-US" sz="1800" b="1" dirty="0">
                <a:latin typeface="Candara" panose="020E0502030303020204" pitchFamily="34" charset="0"/>
              </a:rPr>
              <a:t>manager</a:t>
            </a:r>
            <a:r>
              <a:rPr lang="en-US" sz="1800" dirty="0">
                <a:latin typeface="Candara" panose="020E0502030303020204" pitchFamily="34" charset="0"/>
              </a:rPr>
              <a:t> to the agent </a:t>
            </a:r>
            <a:r>
              <a:rPr lang="en-US" sz="1800" dirty="0" smtClean="0">
                <a:latin typeface="Candara" panose="020E0502030303020204" pitchFamily="34" charset="0"/>
              </a:rPr>
              <a:t>and the </a:t>
            </a:r>
            <a:r>
              <a:rPr lang="en-US" sz="1800" b="1" dirty="0">
                <a:latin typeface="Candara" panose="020E0502030303020204" pitchFamily="34" charset="0"/>
              </a:rPr>
              <a:t>last two </a:t>
            </a:r>
            <a:r>
              <a:rPr lang="en-US" sz="1800" dirty="0">
                <a:latin typeface="Candara" panose="020E0502030303020204" pitchFamily="34" charset="0"/>
              </a:rPr>
              <a:t>are sent by the </a:t>
            </a:r>
            <a:r>
              <a:rPr lang="en-US" sz="1800" b="1" dirty="0">
                <a:latin typeface="Candara" panose="020E0502030303020204" pitchFamily="34" charset="0"/>
              </a:rPr>
              <a:t>agent</a:t>
            </a:r>
            <a:r>
              <a:rPr lang="en-US" sz="1800" dirty="0">
                <a:latin typeface="Candara" panose="020E0502030303020204" pitchFamily="34" charset="0"/>
              </a:rPr>
              <a:t> to the manager.</a:t>
            </a:r>
          </a:p>
          <a:p>
            <a:pPr>
              <a:spcAft>
                <a:spcPts val="1200"/>
              </a:spcAft>
            </a:pPr>
            <a:r>
              <a:rPr lang="en-US" sz="1800" dirty="0">
                <a:latin typeface="Candara" panose="020E0502030303020204" pitchFamily="34" charset="0"/>
              </a:rPr>
              <a:t>The </a:t>
            </a:r>
            <a:r>
              <a:rPr lang="en-US" sz="1800" b="1" dirty="0">
                <a:solidFill>
                  <a:srgbClr val="0070C0"/>
                </a:solidFill>
                <a:latin typeface="Candara" panose="020E0502030303020204" pitchFamily="34" charset="0"/>
              </a:rPr>
              <a:t>SNMP communication model </a:t>
            </a:r>
            <a:r>
              <a:rPr lang="en-US" sz="1800" dirty="0">
                <a:latin typeface="Candara" panose="020E0502030303020204" pitchFamily="34" charset="0"/>
              </a:rPr>
              <a:t>deals with the </a:t>
            </a:r>
            <a:r>
              <a:rPr lang="en-US" sz="1800" b="1" dirty="0">
                <a:solidFill>
                  <a:srgbClr val="0070C0"/>
                </a:solidFill>
                <a:latin typeface="Candara" panose="020E0502030303020204" pitchFamily="34" charset="0"/>
              </a:rPr>
              <a:t>administrative structure </a:t>
            </a:r>
            <a:r>
              <a:rPr lang="en-US" sz="1800" dirty="0">
                <a:latin typeface="Candara" panose="020E0502030303020204" pitchFamily="34" charset="0"/>
              </a:rPr>
              <a:t>and the </a:t>
            </a:r>
            <a:r>
              <a:rPr lang="en-US" sz="1800" b="1" dirty="0">
                <a:solidFill>
                  <a:srgbClr val="0070C0"/>
                </a:solidFill>
                <a:latin typeface="Candara" panose="020E0502030303020204" pitchFamily="34" charset="0"/>
              </a:rPr>
              <a:t>five SNMP </a:t>
            </a:r>
            <a:r>
              <a:rPr lang="en-US" sz="1800" b="1" dirty="0" smtClean="0">
                <a:solidFill>
                  <a:srgbClr val="0070C0"/>
                </a:solidFill>
                <a:latin typeface="Candara" panose="020E0502030303020204" pitchFamily="34" charset="0"/>
              </a:rPr>
              <a:t>message PDUs</a:t>
            </a:r>
            <a:r>
              <a:rPr lang="en-US" sz="1800" dirty="0">
                <a:latin typeface="Candara" panose="020E0502030303020204" pitchFamily="34" charset="0"/>
              </a:rPr>
              <a:t>.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b="1" dirty="0">
                <a:latin typeface="Candara" panose="020E0502030303020204" pitchFamily="34" charset="0"/>
              </a:rPr>
              <a:t>administrative model </a:t>
            </a:r>
            <a:r>
              <a:rPr lang="en-US" sz="1800" dirty="0">
                <a:latin typeface="Candara" panose="020E0502030303020204" pitchFamily="34" charset="0"/>
              </a:rPr>
              <a:t>defines the </a:t>
            </a:r>
            <a:r>
              <a:rPr lang="en-US" sz="1800" b="1" dirty="0">
                <a:solidFill>
                  <a:srgbClr val="669900"/>
                </a:solidFill>
                <a:latin typeface="Candara" panose="020E0502030303020204" pitchFamily="34" charset="0"/>
              </a:rPr>
              <a:t>community</a:t>
            </a:r>
            <a:r>
              <a:rPr lang="en-US" sz="1800" dirty="0">
                <a:solidFill>
                  <a:srgbClr val="669900"/>
                </a:solidFill>
                <a:latin typeface="Candara" panose="020E0502030303020204" pitchFamily="34" charset="0"/>
              </a:rPr>
              <a:t> </a:t>
            </a:r>
            <a:r>
              <a:rPr lang="en-US" sz="1800" dirty="0">
                <a:latin typeface="Candara" panose="020E0502030303020204" pitchFamily="34" charset="0"/>
              </a:rPr>
              <a:t>within which messages can be exchanged. </a:t>
            </a:r>
            <a:r>
              <a:rPr lang="en-US" sz="1800" dirty="0" smtClean="0">
                <a:latin typeface="Candara" panose="020E0502030303020204" pitchFamily="34" charset="0"/>
              </a:rPr>
              <a:t>It also </a:t>
            </a:r>
            <a:r>
              <a:rPr lang="en-US" sz="1800" dirty="0">
                <a:latin typeface="Candara" panose="020E0502030303020204" pitchFamily="34" charset="0"/>
              </a:rPr>
              <a:t>defines the </a:t>
            </a:r>
            <a:r>
              <a:rPr lang="en-US" sz="1800" b="1" dirty="0">
                <a:solidFill>
                  <a:srgbClr val="669900"/>
                </a:solidFill>
                <a:latin typeface="Candara" panose="020E0502030303020204" pitchFamily="34" charset="0"/>
              </a:rPr>
              <a:t>access policy </a:t>
            </a:r>
            <a:r>
              <a:rPr lang="en-US" sz="1800" dirty="0">
                <a:latin typeface="Candara" panose="020E0502030303020204" pitchFamily="34" charset="0"/>
              </a:rPr>
              <a:t>as to who has access privilege to what data. </a:t>
            </a:r>
            <a:endParaRPr lang="en-US" sz="1800" dirty="0" smtClean="0">
              <a:latin typeface="Candara" panose="020E0502030303020204" pitchFamily="34" charset="0"/>
            </a:endParaRPr>
          </a:p>
          <a:p>
            <a:pPr>
              <a:spcAft>
                <a:spcPts val="1200"/>
              </a:spcAft>
            </a:pPr>
            <a:r>
              <a:rPr lang="en-US" sz="1800" dirty="0" smtClean="0">
                <a:latin typeface="Candara" panose="020E0502030303020204" pitchFamily="34" charset="0"/>
              </a:rPr>
              <a:t>The </a:t>
            </a:r>
            <a:r>
              <a:rPr lang="en-US" sz="1800" b="1" dirty="0">
                <a:solidFill>
                  <a:srgbClr val="0070C0"/>
                </a:solidFill>
                <a:latin typeface="Candara" panose="020E0502030303020204" pitchFamily="34" charset="0"/>
              </a:rPr>
              <a:t>five protocol entities </a:t>
            </a:r>
            <a:r>
              <a:rPr lang="en-US" sz="1800" dirty="0" smtClean="0">
                <a:latin typeface="Candara" panose="020E0502030303020204" pitchFamily="34" charset="0"/>
              </a:rPr>
              <a:t>are defined </a:t>
            </a:r>
            <a:r>
              <a:rPr lang="en-US" sz="1800" dirty="0">
                <a:latin typeface="Candara" panose="020E0502030303020204" pitchFamily="34" charset="0"/>
              </a:rPr>
              <a:t>in </a:t>
            </a:r>
            <a:r>
              <a:rPr lang="en-US" sz="1800" b="1" dirty="0">
                <a:latin typeface="Candara" panose="020E0502030303020204" pitchFamily="34" charset="0"/>
              </a:rPr>
              <a:t>ASN.1 format</a:t>
            </a:r>
            <a:r>
              <a:rPr lang="en-US" sz="1800" dirty="0">
                <a:latin typeface="Candara" panose="020E0502030303020204" pitchFamily="34" charset="0"/>
              </a:rPr>
              <a:t> and </a:t>
            </a:r>
            <a:r>
              <a:rPr lang="en-US" sz="1800" b="1" dirty="0">
                <a:latin typeface="Candara" panose="020E0502030303020204" pitchFamily="34" charset="0"/>
              </a:rPr>
              <a:t>macros</a:t>
            </a:r>
            <a:r>
              <a:rPr lang="en-US" sz="1800" dirty="0">
                <a:latin typeface="Candara" panose="020E0502030303020204" pitchFamily="34" charset="0"/>
              </a:rPr>
              <a:t>. We learned SNMP operations by </a:t>
            </a:r>
            <a:r>
              <a:rPr lang="en-US" sz="1800" b="1" dirty="0">
                <a:latin typeface="Candara" panose="020E0502030303020204" pitchFamily="34" charset="0"/>
              </a:rPr>
              <a:t>tracing</a:t>
            </a:r>
            <a:r>
              <a:rPr lang="en-US" sz="1800" dirty="0">
                <a:latin typeface="Candara" panose="020E0502030303020204" pitchFamily="34" charset="0"/>
              </a:rPr>
              <a:t> messages </a:t>
            </a:r>
            <a:r>
              <a:rPr lang="en-US" sz="1800" dirty="0" smtClean="0">
                <a:latin typeface="Candara" panose="020E0502030303020204" pitchFamily="34" charset="0"/>
              </a:rPr>
              <a:t>exchanged between </a:t>
            </a:r>
            <a:r>
              <a:rPr lang="en-US" sz="1800" dirty="0">
                <a:latin typeface="Candara" panose="020E0502030303020204" pitchFamily="34" charset="0"/>
              </a:rPr>
              <a:t>manager and agent processes. We then looked inside PDU formats for various messages </a:t>
            </a:r>
            <a:r>
              <a:rPr lang="en-US" sz="1800" dirty="0" smtClean="0">
                <a:latin typeface="Candara" panose="020E0502030303020204" pitchFamily="34" charset="0"/>
              </a:rPr>
              <a:t>to learn </a:t>
            </a:r>
            <a:r>
              <a:rPr lang="en-US" sz="1800" dirty="0">
                <a:latin typeface="Candara" panose="020E0502030303020204" pitchFamily="34" charset="0"/>
              </a:rPr>
              <a:t>the data formats.</a:t>
            </a:r>
          </a:p>
          <a:p>
            <a:pPr>
              <a:spcAft>
                <a:spcPts val="1200"/>
              </a:spcAft>
            </a:pPr>
            <a:r>
              <a:rPr lang="en-US" sz="1800" dirty="0">
                <a:latin typeface="Candara" panose="020E0502030303020204" pitchFamily="34" charset="0"/>
              </a:rPr>
              <a:t>There is </a:t>
            </a:r>
            <a:r>
              <a:rPr lang="en-US" sz="1800" b="1" dirty="0" smtClean="0">
                <a:latin typeface="Candara" panose="020E0502030303020204" pitchFamily="34" charset="0"/>
              </a:rPr>
              <a:t>no</a:t>
            </a:r>
            <a:r>
              <a:rPr lang="en-US" sz="1800" dirty="0" smtClean="0">
                <a:latin typeface="Candara" panose="020E0502030303020204" pitchFamily="34" charset="0"/>
              </a:rPr>
              <a:t> formal specification for the </a:t>
            </a:r>
            <a:r>
              <a:rPr lang="en-US" sz="1800" b="1" dirty="0">
                <a:latin typeface="Candara" panose="020E0502030303020204" pitchFamily="34" charset="0"/>
              </a:rPr>
              <a:t>functional model </a:t>
            </a:r>
            <a:r>
              <a:rPr lang="en-US" sz="1800" dirty="0">
                <a:latin typeface="Candara" panose="020E0502030303020204" pitchFamily="34" charset="0"/>
              </a:rPr>
              <a:t>in SNMP management. However, </a:t>
            </a:r>
            <a:r>
              <a:rPr lang="en-US" sz="1800" b="1" dirty="0" smtClean="0">
                <a:solidFill>
                  <a:srgbClr val="0070C0"/>
                </a:solidFill>
                <a:latin typeface="Candara" panose="020E0502030303020204" pitchFamily="34" charset="0"/>
              </a:rPr>
              <a:t>management functions </a:t>
            </a:r>
            <a:r>
              <a:rPr lang="en-US" sz="1800" b="1" dirty="0">
                <a:solidFill>
                  <a:srgbClr val="0070C0"/>
                </a:solidFill>
                <a:latin typeface="Candara" panose="020E0502030303020204" pitchFamily="34" charset="0"/>
              </a:rPr>
              <a:t>are accomplished by built-in schemes and managed objects. </a:t>
            </a:r>
            <a:r>
              <a:rPr lang="en-US" sz="1800" dirty="0">
                <a:latin typeface="Candara" panose="020E0502030303020204" pitchFamily="34" charset="0"/>
              </a:rPr>
              <a:t>The administrative model </a:t>
            </a:r>
            <a:r>
              <a:rPr lang="en-US" sz="1800" dirty="0" smtClean="0">
                <a:latin typeface="Candara" panose="020E0502030303020204" pitchFamily="34" charset="0"/>
              </a:rPr>
              <a:t>in SNMP </a:t>
            </a:r>
            <a:r>
              <a:rPr lang="en-US" sz="1800" dirty="0">
                <a:latin typeface="Candara" panose="020E0502030303020204" pitchFamily="34" charset="0"/>
              </a:rPr>
              <a:t>and the operations using managed objects are employed to accomplish various functions.</a:t>
            </a:r>
            <a:endParaRPr lang="ar-SA" sz="1800" dirty="0">
              <a:latin typeface="Candara" panose="020E0502030303020204" pitchFamily="34" charset="0"/>
            </a:endParaRPr>
          </a:p>
        </p:txBody>
      </p:sp>
    </p:spTree>
    <p:extLst>
      <p:ext uri="{BB962C8B-B14F-4D97-AF65-F5344CB8AC3E}">
        <p14:creationId xmlns:p14="http://schemas.microsoft.com/office/powerpoint/2010/main" val="378724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cxnSp>
        <p:nvCxnSpPr>
          <p:cNvPr id="78" name="Shape 78"/>
          <p:cNvCxnSpPr/>
          <p:nvPr/>
        </p:nvCxnSpPr>
        <p:spPr>
          <a:xfrm>
            <a:off x="635001" y="6392334"/>
            <a:ext cx="5638800" cy="0"/>
          </a:xfrm>
          <a:prstGeom prst="straightConnector1">
            <a:avLst/>
          </a:prstGeom>
          <a:noFill/>
          <a:ln w="12700" cap="rnd" cmpd="sng">
            <a:solidFill>
              <a:schemeClr val="dk1"/>
            </a:solidFill>
            <a:prstDash val="solid"/>
            <a:miter/>
            <a:headEnd type="none" w="med" len="med"/>
            <a:tailEnd type="none" w="med" len="med"/>
          </a:ln>
        </p:spPr>
      </p:cxnSp>
      <p:sp>
        <p:nvSpPr>
          <p:cNvPr id="80" name="Shape 8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81" name="Shape 81"/>
          <p:cNvSpPr txBox="1"/>
          <p:nvPr/>
        </p:nvSpPr>
        <p:spPr>
          <a:xfrm>
            <a:off x="254002" y="6346295"/>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82" name="Shape 82"/>
          <p:cNvSpPr txBox="1"/>
          <p:nvPr/>
        </p:nvSpPr>
        <p:spPr>
          <a:xfrm>
            <a:off x="381000" y="134936"/>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rPr>
              <a:t>SNMP Architecture</a:t>
            </a:r>
          </a:p>
        </p:txBody>
      </p:sp>
      <p:pic>
        <p:nvPicPr>
          <p:cNvPr id="83" name="Shape 83"/>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618993" y="1117599"/>
            <a:ext cx="5162814" cy="5097462"/>
          </a:xfrm>
          <a:prstGeom prst="rect">
            <a:avLst/>
          </a:prstGeom>
          <a:noFill/>
          <a:ln>
            <a:noFill/>
          </a:ln>
        </p:spPr>
      </p:pic>
      <p:sp>
        <p:nvSpPr>
          <p:cNvPr id="84" name="Shape 84"/>
          <p:cNvSpPr txBox="1"/>
          <p:nvPr/>
        </p:nvSpPr>
        <p:spPr>
          <a:xfrm>
            <a:off x="254002" y="6773334"/>
            <a:ext cx="6961187" cy="701674"/>
          </a:xfrm>
          <a:prstGeom prst="rect">
            <a:avLst/>
          </a:prstGeom>
          <a:noFill/>
          <a:ln>
            <a:noFill/>
          </a:ln>
        </p:spPr>
        <p:txBody>
          <a:bodyPr lIns="91425" tIns="45700" rIns="91425" bIns="45700" anchor="t" anchorCtr="0">
            <a:noAutofit/>
          </a:bodyPr>
          <a:lstStyle/>
          <a:p>
            <a:pPr>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dirty="0">
                <a:solidFill>
                  <a:schemeClr val="dk1"/>
                </a:solidFill>
                <a:latin typeface="Candara" panose="020E0502030303020204" pitchFamily="34" charset="0"/>
              </a:rPr>
              <a:t>Truly s</a:t>
            </a:r>
            <a:r>
              <a:rPr lang="en-US" sz="2000" i="1" dirty="0">
                <a:solidFill>
                  <a:schemeClr val="dk1"/>
                </a:solidFill>
                <a:latin typeface="Candara" panose="020E0502030303020204" pitchFamily="34" charset="0"/>
              </a:rPr>
              <a:t>imple</a:t>
            </a:r>
            <a:r>
              <a:rPr lang="en-US" sz="2000" dirty="0">
                <a:solidFill>
                  <a:schemeClr val="dk1"/>
                </a:solidFill>
                <a:latin typeface="Candara" panose="020E0502030303020204" pitchFamily="34" charset="0"/>
              </a:rPr>
              <a:t> network management protocol </a:t>
            </a:r>
          </a:p>
          <a:p>
            <a:pPr>
              <a:buClr>
                <a:schemeClr val="dk1"/>
              </a:buClr>
              <a:buSzPct val="100000"/>
              <a:buFont typeface="Arial"/>
              <a:buChar char="•"/>
            </a:pPr>
            <a:r>
              <a:rPr lang="en-US" sz="2000" b="1" dirty="0">
                <a:solidFill>
                  <a:srgbClr val="0070C0"/>
                </a:solidFill>
                <a:latin typeface="Candara" panose="020E0502030303020204" pitchFamily="34" charset="0"/>
              </a:rPr>
              <a:t> Five messages, 3 from manager and 2 from agent</a:t>
            </a:r>
          </a:p>
        </p:txBody>
      </p:sp>
      <p:sp>
        <p:nvSpPr>
          <p:cNvPr id="2" name="TextBox 1"/>
          <p:cNvSpPr txBox="1"/>
          <p:nvPr/>
        </p:nvSpPr>
        <p:spPr>
          <a:xfrm>
            <a:off x="6019800" y="1117599"/>
            <a:ext cx="5924550" cy="3693319"/>
          </a:xfrm>
          <a:prstGeom prst="rect">
            <a:avLst/>
          </a:prstGeom>
          <a:noFill/>
        </p:spPr>
        <p:txBody>
          <a:bodyPr wrap="square" rtlCol="0">
            <a:spAutoFit/>
          </a:bodyPr>
          <a:lstStyle/>
          <a:p>
            <a:r>
              <a:rPr lang="en-US" sz="1800" dirty="0">
                <a:latin typeface="Candara" panose="020E0502030303020204" pitchFamily="34" charset="0"/>
              </a:rPr>
              <a:t>The </a:t>
            </a:r>
            <a:r>
              <a:rPr lang="en-US" sz="1800" b="1" dirty="0">
                <a:latin typeface="Candara" panose="020E0502030303020204" pitchFamily="34" charset="0"/>
              </a:rPr>
              <a:t>SNMP communications protocol </a:t>
            </a:r>
            <a:r>
              <a:rPr lang="en-US" sz="1800" dirty="0">
                <a:latin typeface="Candara" panose="020E0502030303020204" pitchFamily="34" charset="0"/>
              </a:rPr>
              <a:t>is used to communicate information between </a:t>
            </a:r>
            <a:r>
              <a:rPr lang="en-US" sz="1800" dirty="0" smtClean="0">
                <a:latin typeface="Candara" panose="020E0502030303020204" pitchFamily="34" charset="0"/>
              </a:rPr>
              <a:t>network management </a:t>
            </a:r>
            <a:r>
              <a:rPr lang="en-US" sz="1800" b="1" dirty="0">
                <a:latin typeface="Candara" panose="020E0502030303020204" pitchFamily="34" charset="0"/>
              </a:rPr>
              <a:t>stations</a:t>
            </a:r>
            <a:r>
              <a:rPr lang="en-US" sz="1800" dirty="0">
                <a:latin typeface="Candara" panose="020E0502030303020204" pitchFamily="34" charset="0"/>
              </a:rPr>
              <a:t> and management </a:t>
            </a:r>
            <a:r>
              <a:rPr lang="en-US" sz="1800" b="1" dirty="0">
                <a:latin typeface="Candara" panose="020E0502030303020204" pitchFamily="34" charset="0"/>
              </a:rPr>
              <a:t>agents</a:t>
            </a:r>
            <a:r>
              <a:rPr lang="en-US" sz="1800" dirty="0">
                <a:latin typeface="Candara" panose="020E0502030303020204" pitchFamily="34" charset="0"/>
              </a:rPr>
              <a:t> in the elements</a:t>
            </a:r>
            <a:r>
              <a:rPr lang="en-US" sz="1800" dirty="0" smtClean="0">
                <a:latin typeface="Candara" panose="020E0502030303020204" pitchFamily="34" charset="0"/>
              </a:rPr>
              <a:t>.</a:t>
            </a:r>
          </a:p>
          <a:p>
            <a:endParaRPr lang="en-US" sz="1800" dirty="0" smtClean="0">
              <a:latin typeface="Candara" panose="020E0502030303020204" pitchFamily="34" charset="0"/>
            </a:endParaRPr>
          </a:p>
          <a:p>
            <a:r>
              <a:rPr lang="en-US" sz="1800" dirty="0">
                <a:latin typeface="Candara" panose="020E0502030303020204" pitchFamily="34" charset="0"/>
              </a:rPr>
              <a:t>There are </a:t>
            </a:r>
            <a:r>
              <a:rPr lang="en-US" sz="1800" b="1" dirty="0">
                <a:solidFill>
                  <a:srgbClr val="0070C0"/>
                </a:solidFill>
                <a:latin typeface="Candara" panose="020E0502030303020204" pitchFamily="34" charset="0"/>
              </a:rPr>
              <a:t>three goals </a:t>
            </a:r>
            <a:r>
              <a:rPr lang="en-US" sz="1800" dirty="0">
                <a:latin typeface="Candara" panose="020E0502030303020204" pitchFamily="34" charset="0"/>
              </a:rPr>
              <a:t>of the architecture in the original specifications of </a:t>
            </a:r>
            <a:r>
              <a:rPr lang="en-US" sz="1800" dirty="0" smtClean="0">
                <a:latin typeface="Candara" panose="020E0502030303020204" pitchFamily="34" charset="0"/>
              </a:rPr>
              <a:t>SNMP:</a:t>
            </a:r>
          </a:p>
          <a:p>
            <a:pPr marL="342900" indent="-342900">
              <a:buFont typeface="+mj-lt"/>
              <a:buAutoNum type="arabicPeriod"/>
            </a:pPr>
            <a:r>
              <a:rPr lang="en-US" sz="1800" b="1" dirty="0" smtClean="0">
                <a:latin typeface="Candara" panose="020E0502030303020204" pitchFamily="34" charset="0"/>
              </a:rPr>
              <a:t>First</a:t>
            </a:r>
            <a:r>
              <a:rPr lang="en-US" sz="1800" dirty="0" smtClean="0">
                <a:latin typeface="Candara" panose="020E0502030303020204" pitchFamily="34" charset="0"/>
              </a:rPr>
              <a:t>, it </a:t>
            </a:r>
            <a:r>
              <a:rPr lang="en-US" sz="1800" dirty="0">
                <a:latin typeface="Candara" panose="020E0502030303020204" pitchFamily="34" charset="0"/>
              </a:rPr>
              <a:t>should </a:t>
            </a:r>
            <a:r>
              <a:rPr lang="en-US" sz="1800" b="1" dirty="0">
                <a:latin typeface="Candara" panose="020E0502030303020204" pitchFamily="34" charset="0"/>
              </a:rPr>
              <a:t>minimize</a:t>
            </a:r>
            <a:r>
              <a:rPr lang="en-US" sz="1800" dirty="0">
                <a:latin typeface="Candara" panose="020E0502030303020204" pitchFamily="34" charset="0"/>
              </a:rPr>
              <a:t> the number and </a:t>
            </a:r>
            <a:r>
              <a:rPr lang="en-US" sz="1800" b="1" dirty="0">
                <a:solidFill>
                  <a:srgbClr val="CC6600"/>
                </a:solidFill>
                <a:latin typeface="Candara" panose="020E0502030303020204" pitchFamily="34" charset="0"/>
              </a:rPr>
              <a:t>complexity</a:t>
            </a:r>
            <a:r>
              <a:rPr lang="en-US" sz="1800" dirty="0">
                <a:solidFill>
                  <a:srgbClr val="CC6600"/>
                </a:solidFill>
                <a:latin typeface="Candara" panose="020E0502030303020204" pitchFamily="34" charset="0"/>
              </a:rPr>
              <a:t> </a:t>
            </a:r>
            <a:r>
              <a:rPr lang="en-US" sz="1800" dirty="0" smtClean="0">
                <a:latin typeface="Candara" panose="020E0502030303020204" pitchFamily="34" charset="0"/>
              </a:rPr>
              <a:t>of management </a:t>
            </a:r>
            <a:r>
              <a:rPr lang="en-US" sz="1800" dirty="0">
                <a:latin typeface="Candara" panose="020E0502030303020204" pitchFamily="34" charset="0"/>
              </a:rPr>
              <a:t>functions realized by the </a:t>
            </a:r>
            <a:r>
              <a:rPr lang="en-US" sz="1800" dirty="0" smtClean="0">
                <a:latin typeface="Candara" panose="020E0502030303020204" pitchFamily="34" charset="0"/>
              </a:rPr>
              <a:t>management agent</a:t>
            </a:r>
            <a:r>
              <a:rPr lang="en-US" sz="1800" dirty="0">
                <a:latin typeface="Candara" panose="020E0502030303020204" pitchFamily="34" charset="0"/>
              </a:rPr>
              <a:t>. </a:t>
            </a:r>
            <a:endParaRPr lang="en-US" sz="1800" dirty="0" smtClean="0">
              <a:latin typeface="Candara" panose="020E0502030303020204" pitchFamily="34" charset="0"/>
            </a:endParaRPr>
          </a:p>
          <a:p>
            <a:pPr marL="342900" indent="-342900">
              <a:buFont typeface="+mj-lt"/>
              <a:buAutoNum type="arabicPeriod"/>
            </a:pPr>
            <a:r>
              <a:rPr lang="en-US" sz="1800" b="1" dirty="0" smtClean="0">
                <a:latin typeface="Candara" panose="020E0502030303020204" pitchFamily="34" charset="0"/>
              </a:rPr>
              <a:t>Secondly</a:t>
            </a:r>
            <a:r>
              <a:rPr lang="en-US" sz="1800" dirty="0">
                <a:latin typeface="Candara" panose="020E0502030303020204" pitchFamily="34" charset="0"/>
              </a:rPr>
              <a:t>, it should be </a:t>
            </a:r>
            <a:r>
              <a:rPr lang="en-US" sz="1800" b="1" dirty="0">
                <a:solidFill>
                  <a:srgbClr val="CC6600"/>
                </a:solidFill>
                <a:latin typeface="Candara" panose="020E0502030303020204" pitchFamily="34" charset="0"/>
              </a:rPr>
              <a:t>flexible</a:t>
            </a:r>
            <a:r>
              <a:rPr lang="en-US" sz="1800" b="1" dirty="0">
                <a:latin typeface="Candara" panose="020E0502030303020204" pitchFamily="34" charset="0"/>
              </a:rPr>
              <a:t> </a:t>
            </a:r>
            <a:r>
              <a:rPr lang="en-US" sz="1800" dirty="0">
                <a:latin typeface="Candara" panose="020E0502030303020204" pitchFamily="34" charset="0"/>
              </a:rPr>
              <a:t>for </a:t>
            </a:r>
            <a:r>
              <a:rPr lang="en-US" sz="1800" b="1" dirty="0" smtClean="0">
                <a:latin typeface="Candara" panose="020E0502030303020204" pitchFamily="34" charset="0"/>
              </a:rPr>
              <a:t>future expansion</a:t>
            </a:r>
            <a:r>
              <a:rPr lang="en-US" sz="1800" dirty="0" smtClean="0">
                <a:latin typeface="Candara" panose="020E0502030303020204" pitchFamily="34" charset="0"/>
              </a:rPr>
              <a:t>. </a:t>
            </a:r>
          </a:p>
          <a:p>
            <a:pPr marL="342900" indent="-342900">
              <a:buFont typeface="+mj-lt"/>
              <a:buAutoNum type="arabicPeriod"/>
            </a:pPr>
            <a:r>
              <a:rPr lang="en-US" sz="1800" b="1" dirty="0" smtClean="0">
                <a:latin typeface="Candara" panose="020E0502030303020204" pitchFamily="34" charset="0"/>
              </a:rPr>
              <a:t>Lastly</a:t>
            </a:r>
            <a:r>
              <a:rPr lang="en-US" sz="1800" dirty="0">
                <a:latin typeface="Candara" panose="020E0502030303020204" pitchFamily="34" charset="0"/>
              </a:rPr>
              <a:t>, the architecture should </a:t>
            </a:r>
            <a:r>
              <a:rPr lang="en-US" sz="1800" dirty="0" smtClean="0">
                <a:latin typeface="Candara" panose="020E0502030303020204" pitchFamily="34" charset="0"/>
              </a:rPr>
              <a:t>be </a:t>
            </a:r>
            <a:r>
              <a:rPr lang="en-US" sz="1800" b="1" dirty="0" smtClean="0">
                <a:solidFill>
                  <a:srgbClr val="CC6600"/>
                </a:solidFill>
                <a:latin typeface="Candara" panose="020E0502030303020204" pitchFamily="34" charset="0"/>
              </a:rPr>
              <a:t>independent</a:t>
            </a:r>
            <a:r>
              <a:rPr lang="en-US" sz="1800" dirty="0" smtClean="0">
                <a:solidFill>
                  <a:srgbClr val="CC6600"/>
                </a:solidFill>
                <a:latin typeface="Candara" panose="020E0502030303020204" pitchFamily="34" charset="0"/>
              </a:rPr>
              <a:t> </a:t>
            </a:r>
            <a:r>
              <a:rPr lang="en-US" sz="1800" dirty="0">
                <a:latin typeface="Candara" panose="020E0502030303020204" pitchFamily="34" charset="0"/>
              </a:rPr>
              <a:t>of architecture and mechanisms </a:t>
            </a:r>
            <a:r>
              <a:rPr lang="en-US" sz="1800" dirty="0" smtClean="0">
                <a:latin typeface="Candara" panose="020E0502030303020204" pitchFamily="34" charset="0"/>
              </a:rPr>
              <a:t>of particular </a:t>
            </a:r>
            <a:r>
              <a:rPr lang="en-US" sz="1800" dirty="0">
                <a:latin typeface="Candara" panose="020E0502030303020204" pitchFamily="34" charset="0"/>
              </a:rPr>
              <a:t>hosts and gateways.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Shape 93"/>
          <p:cNvCxnSpPr/>
          <p:nvPr/>
        </p:nvCxnSpPr>
        <p:spPr>
          <a:xfrm>
            <a:off x="381000" y="3751262"/>
            <a:ext cx="2895600" cy="0"/>
          </a:xfrm>
          <a:prstGeom prst="straightConnector1">
            <a:avLst/>
          </a:prstGeom>
          <a:noFill/>
          <a:ln w="12700" cap="rnd" cmpd="sng">
            <a:solidFill>
              <a:schemeClr val="dk1"/>
            </a:solidFill>
            <a:prstDash val="solid"/>
            <a:miter/>
            <a:headEnd type="none" w="med" len="med"/>
            <a:tailEnd type="none" w="med" len="med"/>
          </a:ln>
        </p:spPr>
      </p:cxnSp>
      <p:sp>
        <p:nvSpPr>
          <p:cNvPr id="96" name="Shape 96"/>
          <p:cNvSpPr txBox="1"/>
          <p:nvPr/>
        </p:nvSpPr>
        <p:spPr>
          <a:xfrm>
            <a:off x="473076" y="3751262"/>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97" name="Shape 97"/>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SNMP Messages</a:t>
            </a:r>
          </a:p>
        </p:txBody>
      </p:sp>
      <p:sp>
        <p:nvSpPr>
          <p:cNvPr id="98" name="Shape 98"/>
          <p:cNvSpPr txBox="1"/>
          <p:nvPr/>
        </p:nvSpPr>
        <p:spPr>
          <a:xfrm>
            <a:off x="381001" y="565151"/>
            <a:ext cx="2895600" cy="3081335"/>
          </a:xfrm>
          <a:prstGeom prst="rect">
            <a:avLst/>
          </a:prstGeom>
          <a:noFill/>
          <a:ln>
            <a:noFill/>
          </a:ln>
        </p:spPr>
        <p:txBody>
          <a:bodyPr lIns="91425" tIns="45700" rIns="91425" bIns="45700" anchor="t" anchorCtr="0">
            <a:noAutofit/>
          </a:bodyPr>
          <a:lstStyle/>
          <a:p>
            <a:pPr marL="106362" indent="-106362">
              <a:buClr>
                <a:schemeClr val="dk1"/>
              </a:buClr>
              <a:buSzPct val="100000"/>
              <a:buFont typeface="Arial"/>
              <a:buChar char="•"/>
            </a:pPr>
            <a:r>
              <a:rPr lang="en-US" sz="2400" b="1" dirty="0">
                <a:solidFill>
                  <a:srgbClr val="0070C0"/>
                </a:solidFill>
                <a:latin typeface="Candara" panose="020E0502030303020204" pitchFamily="34" charset="0"/>
              </a:rPr>
              <a:t> Get-Request</a:t>
            </a:r>
          </a:p>
          <a:p>
            <a:pPr marL="106362" indent="-106362">
              <a:buClr>
                <a:schemeClr val="dk1"/>
              </a:buClr>
              <a:buSzPct val="100000"/>
              <a:buFont typeface="Arial"/>
              <a:buChar char="•"/>
            </a:pPr>
            <a:r>
              <a:rPr lang="en-US" sz="2400" b="1" dirty="0">
                <a:solidFill>
                  <a:srgbClr val="0070C0"/>
                </a:solidFill>
                <a:latin typeface="Candara" panose="020E0502030303020204" pitchFamily="34" charset="0"/>
              </a:rPr>
              <a:t> Get-Next-Request</a:t>
            </a:r>
          </a:p>
          <a:p>
            <a:pPr marL="106362" indent="-106362">
              <a:buClr>
                <a:schemeClr val="dk1"/>
              </a:buClr>
              <a:buSzPct val="100000"/>
              <a:buFont typeface="Arial"/>
              <a:buChar char="•"/>
            </a:pPr>
            <a:r>
              <a:rPr lang="en-US" sz="2400" b="1" dirty="0">
                <a:solidFill>
                  <a:srgbClr val="0070C0"/>
                </a:solidFill>
                <a:latin typeface="Candara" panose="020E0502030303020204" pitchFamily="34" charset="0"/>
              </a:rPr>
              <a:t> Set-Request</a:t>
            </a:r>
          </a:p>
          <a:p>
            <a:pPr marL="106362" indent="-106362">
              <a:buClr>
                <a:schemeClr val="dk1"/>
              </a:buClr>
              <a:buSzPct val="100000"/>
              <a:buFont typeface="Arial"/>
              <a:buChar char="•"/>
            </a:pPr>
            <a:r>
              <a:rPr lang="en-US" sz="2400" b="1" dirty="0">
                <a:solidFill>
                  <a:srgbClr val="0070C0"/>
                </a:solidFill>
                <a:latin typeface="Candara" panose="020E0502030303020204" pitchFamily="34" charset="0"/>
              </a:rPr>
              <a:t> Get-Response</a:t>
            </a:r>
          </a:p>
          <a:p>
            <a:pPr marL="106362" indent="-106362">
              <a:buClr>
                <a:schemeClr val="dk1"/>
              </a:buClr>
              <a:buSzPct val="100000"/>
              <a:buFont typeface="Arial"/>
              <a:buChar char="•"/>
            </a:pPr>
            <a:r>
              <a:rPr lang="en-US" sz="2400" b="1" dirty="0">
                <a:solidFill>
                  <a:srgbClr val="0070C0"/>
                </a:solidFill>
                <a:latin typeface="Candara" panose="020E0502030303020204" pitchFamily="34" charset="0"/>
              </a:rPr>
              <a:t> Trap</a:t>
            </a:r>
          </a:p>
          <a:p>
            <a:pPr marL="457200" lvl="1">
              <a:buClr>
                <a:schemeClr val="dk1"/>
              </a:buClr>
              <a:buSzPct val="100000"/>
              <a:buFont typeface="Arial"/>
              <a:buChar char="•"/>
            </a:pPr>
            <a:r>
              <a:rPr lang="en-US" sz="2400" dirty="0">
                <a:solidFill>
                  <a:schemeClr val="dk1"/>
                </a:solidFill>
                <a:latin typeface="Candara" panose="020E0502030303020204" pitchFamily="34" charset="0"/>
              </a:rPr>
              <a:t> </a:t>
            </a:r>
            <a:r>
              <a:rPr lang="en-US" sz="2400" b="1" dirty="0">
                <a:solidFill>
                  <a:srgbClr val="002060"/>
                </a:solidFill>
                <a:latin typeface="Candara" panose="020E0502030303020204" pitchFamily="34" charset="0"/>
              </a:rPr>
              <a:t>Generic trap</a:t>
            </a:r>
          </a:p>
          <a:p>
            <a:pPr marL="457200" lvl="1">
              <a:buClr>
                <a:schemeClr val="dk1"/>
              </a:buClr>
              <a:buSzPct val="100000"/>
              <a:buFont typeface="Arial"/>
              <a:buChar char="•"/>
            </a:pPr>
            <a:r>
              <a:rPr lang="en-US" sz="2400" b="1" dirty="0">
                <a:solidFill>
                  <a:srgbClr val="002060"/>
                </a:solidFill>
                <a:latin typeface="Candara" panose="020E0502030303020204" pitchFamily="34" charset="0"/>
              </a:rPr>
              <a:t> Specific trap</a:t>
            </a:r>
          </a:p>
          <a:p>
            <a:pPr marL="457200" lvl="1">
              <a:buClr>
                <a:schemeClr val="dk1"/>
              </a:buClr>
              <a:buSzPct val="100000"/>
              <a:buFont typeface="Arial"/>
              <a:buChar char="•"/>
            </a:pPr>
            <a:r>
              <a:rPr lang="en-US" sz="2400" b="1" dirty="0">
                <a:solidFill>
                  <a:srgbClr val="002060"/>
                </a:solidFill>
                <a:latin typeface="Candara" panose="020E0502030303020204" pitchFamily="34" charset="0"/>
              </a:rPr>
              <a:t> Time stamp</a:t>
            </a:r>
          </a:p>
        </p:txBody>
      </p:sp>
      <p:sp>
        <p:nvSpPr>
          <p:cNvPr id="99" name="Shape 99"/>
          <p:cNvSpPr txBox="1"/>
          <p:nvPr/>
        </p:nvSpPr>
        <p:spPr>
          <a:xfrm>
            <a:off x="287338" y="4702704"/>
            <a:ext cx="5978523" cy="3543829"/>
          </a:xfrm>
          <a:prstGeom prst="rect">
            <a:avLst/>
          </a:prstGeom>
          <a:noFill/>
          <a:ln>
            <a:noFill/>
          </a:ln>
        </p:spPr>
        <p:txBody>
          <a:bodyPr lIns="91425" tIns="45700" rIns="91425" bIns="45700" anchor="t" anchorCtr="0">
            <a:noAutofit/>
          </a:bodyPr>
          <a:lstStyle/>
          <a:p>
            <a:pPr>
              <a:buClr>
                <a:schemeClr val="dk1"/>
              </a:buClr>
              <a:buSzPct val="100000"/>
              <a:buFont typeface="Arial"/>
              <a:buChar char="•"/>
            </a:pPr>
            <a:r>
              <a:rPr lang="en-US" sz="2000" dirty="0">
                <a:solidFill>
                  <a:srgbClr val="002060"/>
                </a:solidFill>
                <a:latin typeface="Candara" panose="020E0502030303020204" pitchFamily="34" charset="0"/>
              </a:rPr>
              <a:t> Generic trap</a:t>
            </a:r>
          </a:p>
          <a:p>
            <a:pPr marL="457200" lvl="1">
              <a:buClr>
                <a:schemeClr val="dk1"/>
              </a:buClr>
              <a:buSzPct val="100000"/>
              <a:buFont typeface="Arial"/>
              <a:buChar char="•"/>
            </a:pPr>
            <a:r>
              <a:rPr lang="en-US" sz="2000" dirty="0">
                <a:solidFill>
                  <a:srgbClr val="CC6600"/>
                </a:solidFill>
                <a:latin typeface="Candara" panose="020E0502030303020204" pitchFamily="34" charset="0"/>
              </a:rPr>
              <a:t> coldStart</a:t>
            </a:r>
          </a:p>
          <a:p>
            <a:pPr marL="457200" lvl="1">
              <a:buClr>
                <a:schemeClr val="dk1"/>
              </a:buClr>
              <a:buSzPct val="100000"/>
              <a:buFont typeface="Arial"/>
              <a:buChar char="•"/>
            </a:pPr>
            <a:r>
              <a:rPr lang="en-US" sz="2000" dirty="0">
                <a:solidFill>
                  <a:srgbClr val="CC6600"/>
                </a:solidFill>
                <a:latin typeface="Candara" panose="020E0502030303020204" pitchFamily="34" charset="0"/>
              </a:rPr>
              <a:t> warmStart</a:t>
            </a:r>
          </a:p>
          <a:p>
            <a:pPr marL="457200" lvl="1">
              <a:buClr>
                <a:schemeClr val="dk1"/>
              </a:buClr>
              <a:buSzPct val="100000"/>
              <a:buFont typeface="Arial"/>
              <a:buChar char="•"/>
            </a:pPr>
            <a:r>
              <a:rPr lang="en-US" sz="2000" dirty="0">
                <a:solidFill>
                  <a:srgbClr val="CC6600"/>
                </a:solidFill>
                <a:latin typeface="Candara" panose="020E0502030303020204" pitchFamily="34" charset="0"/>
              </a:rPr>
              <a:t> linkDown</a:t>
            </a:r>
          </a:p>
          <a:p>
            <a:pPr marL="457200" lvl="1">
              <a:buClr>
                <a:schemeClr val="dk1"/>
              </a:buClr>
              <a:buSzPct val="100000"/>
              <a:buFont typeface="Arial"/>
              <a:buChar char="•"/>
            </a:pPr>
            <a:r>
              <a:rPr lang="en-US" sz="2000" dirty="0">
                <a:solidFill>
                  <a:srgbClr val="CC6600"/>
                </a:solidFill>
                <a:latin typeface="Candara" panose="020E0502030303020204" pitchFamily="34" charset="0"/>
              </a:rPr>
              <a:t> linkUp</a:t>
            </a:r>
          </a:p>
          <a:p>
            <a:pPr marL="457200" lvl="1">
              <a:buClr>
                <a:schemeClr val="dk1"/>
              </a:buClr>
              <a:buSzPct val="100000"/>
              <a:buFont typeface="Arial"/>
              <a:buChar char="•"/>
            </a:pPr>
            <a:r>
              <a:rPr lang="en-US" sz="2000" dirty="0">
                <a:solidFill>
                  <a:srgbClr val="CC6600"/>
                </a:solidFill>
                <a:latin typeface="Candara" panose="020E0502030303020204" pitchFamily="34" charset="0"/>
              </a:rPr>
              <a:t> authenticationfailure</a:t>
            </a:r>
          </a:p>
          <a:p>
            <a:pPr marL="457200" lvl="1">
              <a:buClr>
                <a:schemeClr val="dk1"/>
              </a:buClr>
              <a:buSzPct val="100000"/>
              <a:buFont typeface="Arial"/>
              <a:buChar char="•"/>
            </a:pPr>
            <a:r>
              <a:rPr lang="en-US" sz="2000" dirty="0">
                <a:solidFill>
                  <a:srgbClr val="CC6600"/>
                </a:solidFill>
                <a:latin typeface="Candara" panose="020E0502030303020204" pitchFamily="34" charset="0"/>
              </a:rPr>
              <a:t> egpNeighborLoss</a:t>
            </a:r>
          </a:p>
          <a:p>
            <a:pPr marL="457200" lvl="1">
              <a:buClr>
                <a:schemeClr val="dk1"/>
              </a:buClr>
              <a:buSzPct val="100000"/>
              <a:buFont typeface="Arial"/>
              <a:buChar char="•"/>
            </a:pPr>
            <a:r>
              <a:rPr lang="en-US" sz="2000" dirty="0">
                <a:solidFill>
                  <a:srgbClr val="CC6600"/>
                </a:solidFill>
                <a:latin typeface="Candara" panose="020E0502030303020204" pitchFamily="34" charset="0"/>
              </a:rPr>
              <a:t> enterpriseSpecific</a:t>
            </a:r>
          </a:p>
          <a:p>
            <a:pPr>
              <a:buClr>
                <a:schemeClr val="dk1"/>
              </a:buClr>
              <a:buSzPct val="100000"/>
              <a:buFont typeface="Arial"/>
              <a:buChar char="•"/>
            </a:pPr>
            <a:r>
              <a:rPr lang="en-US" sz="2000" dirty="0">
                <a:solidFill>
                  <a:srgbClr val="002060"/>
                </a:solidFill>
                <a:latin typeface="Candara" panose="020E0502030303020204" pitchFamily="34" charset="0"/>
              </a:rPr>
              <a:t> Specific trap</a:t>
            </a:r>
          </a:p>
          <a:p>
            <a:pPr marL="457200" lvl="1">
              <a:buClr>
                <a:schemeClr val="dk1"/>
              </a:buClr>
              <a:buSzPct val="100000"/>
              <a:buFont typeface="Arial"/>
              <a:buChar char="•"/>
            </a:pPr>
            <a:r>
              <a:rPr lang="en-US" sz="2000" dirty="0">
                <a:solidFill>
                  <a:schemeClr val="dk1"/>
                </a:solidFill>
                <a:latin typeface="Candara" panose="020E0502030303020204" pitchFamily="34" charset="0"/>
              </a:rPr>
              <a:t> For special measurements such as statistics</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dirty="0">
                <a:solidFill>
                  <a:srgbClr val="002060"/>
                </a:solidFill>
                <a:latin typeface="Candara" panose="020E0502030303020204" pitchFamily="34" charset="0"/>
              </a:rPr>
              <a:t>Time stamp</a:t>
            </a:r>
            <a:r>
              <a:rPr lang="en-US" sz="2000" dirty="0">
                <a:solidFill>
                  <a:schemeClr val="dk1"/>
                </a:solidFill>
                <a:latin typeface="Candara" panose="020E0502030303020204" pitchFamily="34" charset="0"/>
              </a:rPr>
              <a:t>: Time since last initialization</a:t>
            </a:r>
          </a:p>
        </p:txBody>
      </p:sp>
      <p:cxnSp>
        <p:nvCxnSpPr>
          <p:cNvPr id="102" name="Shape 102"/>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03" name="Shape 103"/>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3" name="TextBox 2"/>
          <p:cNvSpPr txBox="1"/>
          <p:nvPr/>
        </p:nvSpPr>
        <p:spPr>
          <a:xfrm>
            <a:off x="4747684" y="1025207"/>
            <a:ext cx="7410450" cy="6063198"/>
          </a:xfrm>
          <a:prstGeom prst="rect">
            <a:avLst/>
          </a:prstGeom>
          <a:noFill/>
        </p:spPr>
        <p:txBody>
          <a:bodyPr wrap="square" rtlCol="0">
            <a:spAutoFit/>
          </a:bodyPr>
          <a:lstStyle/>
          <a:p>
            <a:pPr>
              <a:spcAft>
                <a:spcPts val="600"/>
              </a:spcAft>
            </a:pPr>
            <a:r>
              <a:rPr lang="en-US" sz="1800" dirty="0" smtClean="0">
                <a:latin typeface="Candara" panose="020E0502030303020204" pitchFamily="34" charset="0"/>
              </a:rPr>
              <a:t>Information about </a:t>
            </a:r>
            <a:r>
              <a:rPr lang="en-US" sz="1800" dirty="0">
                <a:latin typeface="Candara" panose="020E0502030303020204" pitchFamily="34" charset="0"/>
              </a:rPr>
              <a:t>the network is </a:t>
            </a:r>
            <a:r>
              <a:rPr lang="en-US" sz="1800" dirty="0" smtClean="0">
                <a:latin typeface="Candara" panose="020E0502030303020204" pitchFamily="34" charset="0"/>
              </a:rPr>
              <a:t>primarily obtained </a:t>
            </a:r>
            <a:r>
              <a:rPr lang="en-US" sz="1800" dirty="0">
                <a:latin typeface="Candara" panose="020E0502030303020204" pitchFamily="34" charset="0"/>
              </a:rPr>
              <a:t>by the management stations polling the agents. The get-request and get-next-request </a:t>
            </a:r>
            <a:r>
              <a:rPr lang="en-US" sz="1800" dirty="0" smtClean="0">
                <a:latin typeface="Candara" panose="020E0502030303020204" pitchFamily="34" charset="0"/>
              </a:rPr>
              <a:t>messages are </a:t>
            </a:r>
            <a:r>
              <a:rPr lang="en-US" sz="1800" dirty="0">
                <a:latin typeface="Candara" panose="020E0502030303020204" pitchFamily="34" charset="0"/>
              </a:rPr>
              <a:t>generated by the manager to retrieve data from network elements using associated management </a:t>
            </a:r>
            <a:r>
              <a:rPr lang="en-US" sz="1800" dirty="0" smtClean="0">
                <a:latin typeface="Candara" panose="020E0502030303020204" pitchFamily="34" charset="0"/>
              </a:rPr>
              <a:t>agents. </a:t>
            </a:r>
            <a:r>
              <a:rPr lang="en-US" sz="1800" b="1" dirty="0" smtClean="0">
                <a:latin typeface="Candara" panose="020E0502030303020204" pitchFamily="34" charset="0"/>
              </a:rPr>
              <a:t>The </a:t>
            </a:r>
            <a:r>
              <a:rPr lang="en-US" sz="1800" b="1" dirty="0">
                <a:latin typeface="Candara" panose="020E0502030303020204" pitchFamily="34" charset="0"/>
              </a:rPr>
              <a:t>set-request is used to initialize and edit network element parameters</a:t>
            </a:r>
            <a:r>
              <a:rPr lang="en-US" sz="1800" dirty="0">
                <a:latin typeface="Candara" panose="020E0502030303020204" pitchFamily="34" charset="0"/>
              </a:rPr>
              <a:t>. The get-response-request is </a:t>
            </a:r>
            <a:r>
              <a:rPr lang="en-US" sz="1800" dirty="0" smtClean="0">
                <a:latin typeface="Candara" panose="020E0502030303020204" pitchFamily="34" charset="0"/>
              </a:rPr>
              <a:t>the response </a:t>
            </a:r>
            <a:r>
              <a:rPr lang="en-US" sz="1800" dirty="0">
                <a:latin typeface="Candara" panose="020E0502030303020204" pitchFamily="34" charset="0"/>
              </a:rPr>
              <a:t>from the agent to get and set messages from the manager. The number of unsolicited messages </a:t>
            </a:r>
            <a:r>
              <a:rPr lang="en-US" sz="1800" dirty="0" smtClean="0">
                <a:latin typeface="Candara" panose="020E0502030303020204" pitchFamily="34" charset="0"/>
              </a:rPr>
              <a:t>in the </a:t>
            </a:r>
            <a:r>
              <a:rPr lang="en-US" sz="1800" dirty="0">
                <a:latin typeface="Candara" panose="020E0502030303020204" pitchFamily="34" charset="0"/>
              </a:rPr>
              <a:t>form of traps is limited to make the architecture simple and to minimize </a:t>
            </a:r>
            <a:r>
              <a:rPr lang="en-US" sz="1800" dirty="0" smtClean="0">
                <a:latin typeface="Candara" panose="020E0502030303020204" pitchFamily="34" charset="0"/>
              </a:rPr>
              <a:t>traffic.</a:t>
            </a:r>
          </a:p>
          <a:p>
            <a:pPr>
              <a:spcAft>
                <a:spcPts val="600"/>
              </a:spcAft>
            </a:pPr>
            <a:endParaRPr lang="en-US" sz="1800" dirty="0" smtClean="0">
              <a:latin typeface="Candara" panose="020E0502030303020204" pitchFamily="34" charset="0"/>
            </a:endParaRPr>
          </a:p>
          <a:p>
            <a:pPr>
              <a:spcAft>
                <a:spcPts val="600"/>
              </a:spcAft>
            </a:pPr>
            <a:r>
              <a:rPr lang="en-US" sz="1800" dirty="0" smtClean="0">
                <a:latin typeface="Candara" panose="020E0502030303020204" pitchFamily="34" charset="0"/>
              </a:rPr>
              <a:t>There </a:t>
            </a:r>
            <a:r>
              <a:rPr lang="en-US" sz="1800" dirty="0">
                <a:latin typeface="Candara" panose="020E0502030303020204" pitchFamily="34" charset="0"/>
              </a:rPr>
              <a:t>are </a:t>
            </a:r>
            <a:r>
              <a:rPr lang="en-US" sz="1800" b="1" dirty="0">
                <a:latin typeface="Candara" panose="020E0502030303020204" pitchFamily="34" charset="0"/>
              </a:rPr>
              <a:t>three</a:t>
            </a:r>
            <a:r>
              <a:rPr lang="en-US" sz="1800" dirty="0">
                <a:latin typeface="Candara" panose="020E0502030303020204" pitchFamily="34" charset="0"/>
              </a:rPr>
              <a:t> types of </a:t>
            </a:r>
            <a:r>
              <a:rPr lang="en-US" sz="1800" dirty="0" smtClean="0">
                <a:solidFill>
                  <a:srgbClr val="0070C0"/>
                </a:solidFill>
                <a:latin typeface="Candara" panose="020E0502030303020204" pitchFamily="34" charset="0"/>
              </a:rPr>
              <a:t>traps</a:t>
            </a:r>
            <a:r>
              <a:rPr lang="en-US" sz="1800" dirty="0" smtClean="0">
                <a:latin typeface="Candara" panose="020E0502030303020204" pitchFamily="34" charset="0"/>
              </a:rPr>
              <a:t> — </a:t>
            </a:r>
            <a:r>
              <a:rPr lang="en-US" sz="1800" b="1" dirty="0" smtClean="0">
                <a:solidFill>
                  <a:srgbClr val="002060"/>
                </a:solidFill>
                <a:latin typeface="Candara" panose="020E0502030303020204" pitchFamily="34" charset="0"/>
              </a:rPr>
              <a:t>generic-trap</a:t>
            </a:r>
            <a:r>
              <a:rPr lang="en-US" sz="1800" dirty="0">
                <a:latin typeface="Candara" panose="020E0502030303020204" pitchFamily="34" charset="0"/>
              </a:rPr>
              <a:t>, </a:t>
            </a:r>
            <a:r>
              <a:rPr lang="en-US" sz="1800" b="1" dirty="0">
                <a:solidFill>
                  <a:srgbClr val="002060"/>
                </a:solidFill>
                <a:latin typeface="Candara" panose="020E0502030303020204" pitchFamily="34" charset="0"/>
              </a:rPr>
              <a:t>specific-trap</a:t>
            </a:r>
            <a:r>
              <a:rPr lang="en-US" sz="1800" dirty="0">
                <a:latin typeface="Candara" panose="020E0502030303020204" pitchFamily="34" charset="0"/>
              </a:rPr>
              <a:t>, and </a:t>
            </a:r>
            <a:r>
              <a:rPr lang="en-US" sz="1800" b="1" dirty="0">
                <a:solidFill>
                  <a:srgbClr val="002060"/>
                </a:solidFill>
                <a:latin typeface="Candara" panose="020E0502030303020204" pitchFamily="34" charset="0"/>
              </a:rPr>
              <a:t>time-stamp</a:t>
            </a:r>
            <a:r>
              <a:rPr lang="en-US" sz="1800" dirty="0">
                <a:latin typeface="Candara" panose="020E0502030303020204" pitchFamily="34" charset="0"/>
              </a:rPr>
              <a:t>, which are </a:t>
            </a:r>
            <a:r>
              <a:rPr lang="en-US" sz="1800" dirty="0" smtClean="0">
                <a:latin typeface="Candara" panose="020E0502030303020204" pitchFamily="34" charset="0"/>
              </a:rPr>
              <a:t>application specific</a:t>
            </a:r>
            <a:r>
              <a:rPr lang="en-US" sz="1800" dirty="0">
                <a:latin typeface="Candara" panose="020E0502030303020204" pitchFamily="34" charset="0"/>
              </a:rPr>
              <a:t>. </a:t>
            </a:r>
            <a:endParaRPr lang="en-US" sz="1800" dirty="0" smtClean="0">
              <a:latin typeface="Candara" panose="020E0502030303020204" pitchFamily="34" charset="0"/>
            </a:endParaRPr>
          </a:p>
          <a:p>
            <a:pPr marL="285750" indent="-285750">
              <a:spcAft>
                <a:spcPts val="600"/>
              </a:spcAft>
              <a:buFont typeface="Arial" panose="020B0604020202020204" pitchFamily="34" charset="0"/>
              <a:buChar char="•"/>
            </a:pPr>
            <a:r>
              <a:rPr lang="en-US" sz="1600" dirty="0" smtClean="0">
                <a:latin typeface="Candara" panose="020E0502030303020204" pitchFamily="34" charset="0"/>
              </a:rPr>
              <a:t>The </a:t>
            </a:r>
            <a:r>
              <a:rPr lang="en-US" sz="1600" b="1" dirty="0">
                <a:solidFill>
                  <a:srgbClr val="002060"/>
                </a:solidFill>
                <a:latin typeface="Candara" panose="020E0502030303020204" pitchFamily="34" charset="0"/>
              </a:rPr>
              <a:t>generic-trap</a:t>
            </a:r>
            <a:r>
              <a:rPr lang="en-US" sz="1600" dirty="0">
                <a:latin typeface="Candara" panose="020E0502030303020204" pitchFamily="34" charset="0"/>
              </a:rPr>
              <a:t> type consists </a:t>
            </a:r>
            <a:r>
              <a:rPr lang="en-US" sz="1600" dirty="0" smtClean="0">
                <a:latin typeface="Candara" panose="020E0502030303020204" pitchFamily="34" charset="0"/>
              </a:rPr>
              <a:t>of </a:t>
            </a:r>
            <a:r>
              <a:rPr lang="en-US" sz="1600" dirty="0" smtClean="0">
                <a:solidFill>
                  <a:srgbClr val="CC6600"/>
                </a:solidFill>
                <a:latin typeface="Candara" panose="020E0502030303020204" pitchFamily="34" charset="0"/>
              </a:rPr>
              <a:t>coldStart</a:t>
            </a:r>
            <a:r>
              <a:rPr lang="en-US" sz="1600" dirty="0" smtClean="0">
                <a:latin typeface="Candara" panose="020E0502030303020204" pitchFamily="34" charset="0"/>
              </a:rPr>
              <a:t>, </a:t>
            </a:r>
            <a:r>
              <a:rPr lang="en-US" sz="1600" dirty="0" smtClean="0">
                <a:solidFill>
                  <a:srgbClr val="CC6600"/>
                </a:solidFill>
                <a:latin typeface="Candara" panose="020E0502030303020204" pitchFamily="34" charset="0"/>
              </a:rPr>
              <a:t>warmStart</a:t>
            </a:r>
            <a:r>
              <a:rPr lang="en-US" sz="1600" dirty="0">
                <a:latin typeface="Candara" panose="020E0502030303020204" pitchFamily="34" charset="0"/>
              </a:rPr>
              <a:t>, </a:t>
            </a:r>
            <a:r>
              <a:rPr lang="en-US" sz="1600" dirty="0" smtClean="0">
                <a:solidFill>
                  <a:srgbClr val="CC6600"/>
                </a:solidFill>
                <a:latin typeface="Candara" panose="020E0502030303020204" pitchFamily="34" charset="0"/>
              </a:rPr>
              <a:t>linkDown</a:t>
            </a:r>
            <a:r>
              <a:rPr lang="en-US" sz="1600" dirty="0" smtClean="0">
                <a:latin typeface="Candara" panose="020E0502030303020204" pitchFamily="34" charset="0"/>
              </a:rPr>
              <a:t>, </a:t>
            </a:r>
            <a:r>
              <a:rPr lang="en-US" sz="1600" dirty="0" smtClean="0">
                <a:solidFill>
                  <a:srgbClr val="CC6600"/>
                </a:solidFill>
                <a:latin typeface="Candara" panose="020E0502030303020204" pitchFamily="34" charset="0"/>
              </a:rPr>
              <a:t>linkUp</a:t>
            </a:r>
            <a:r>
              <a:rPr lang="en-US" sz="1600" dirty="0" smtClean="0">
                <a:latin typeface="Candara" panose="020E0502030303020204" pitchFamily="34" charset="0"/>
              </a:rPr>
              <a:t>, </a:t>
            </a:r>
            <a:r>
              <a:rPr lang="en-US" sz="1600" dirty="0" smtClean="0">
                <a:solidFill>
                  <a:srgbClr val="CC6600"/>
                </a:solidFill>
                <a:latin typeface="Candara" panose="020E0502030303020204" pitchFamily="34" charset="0"/>
              </a:rPr>
              <a:t>authentication</a:t>
            </a:r>
            <a:r>
              <a:rPr lang="en-US" sz="1600" dirty="0" smtClean="0">
                <a:latin typeface="Candara" panose="020E0502030303020204" pitchFamily="34" charset="0"/>
              </a:rPr>
              <a:t> </a:t>
            </a:r>
            <a:r>
              <a:rPr lang="en-US" sz="1600" dirty="0" smtClean="0">
                <a:solidFill>
                  <a:srgbClr val="CC6600"/>
                </a:solidFill>
                <a:latin typeface="Candara" panose="020E0502030303020204" pitchFamily="34" charset="0"/>
              </a:rPr>
              <a:t>Failure</a:t>
            </a:r>
            <a:r>
              <a:rPr lang="en-US" sz="1600" dirty="0" smtClean="0">
                <a:latin typeface="Candara" panose="020E0502030303020204" pitchFamily="34" charset="0"/>
              </a:rPr>
              <a:t>, </a:t>
            </a:r>
            <a:r>
              <a:rPr lang="en-US" sz="1600" dirty="0" smtClean="0">
                <a:solidFill>
                  <a:srgbClr val="CC6600"/>
                </a:solidFill>
                <a:latin typeface="Candara" panose="020E0502030303020204" pitchFamily="34" charset="0"/>
              </a:rPr>
              <a:t>egpNeighborLoss</a:t>
            </a:r>
            <a:r>
              <a:rPr lang="en-US" sz="1600" dirty="0">
                <a:latin typeface="Candara" panose="020E0502030303020204" pitchFamily="34" charset="0"/>
              </a:rPr>
              <a:t>, and </a:t>
            </a:r>
            <a:r>
              <a:rPr lang="en-US" sz="1600" dirty="0">
                <a:solidFill>
                  <a:srgbClr val="CC6600"/>
                </a:solidFill>
                <a:latin typeface="Candara" panose="020E0502030303020204" pitchFamily="34" charset="0"/>
              </a:rPr>
              <a:t>enterpriseSpecific</a:t>
            </a:r>
            <a:r>
              <a:rPr lang="en-US" sz="1600" dirty="0">
                <a:latin typeface="Candara" panose="020E0502030303020204" pitchFamily="34" charset="0"/>
              </a:rPr>
              <a:t>. </a:t>
            </a:r>
            <a:endParaRPr lang="en-US" sz="1600" dirty="0" smtClean="0">
              <a:latin typeface="Candara" panose="020E0502030303020204" pitchFamily="34" charset="0"/>
            </a:endParaRPr>
          </a:p>
          <a:p>
            <a:pPr marL="285750" indent="-285750">
              <a:spcAft>
                <a:spcPts val="600"/>
              </a:spcAft>
              <a:buFont typeface="Arial" panose="020B0604020202020204" pitchFamily="34" charset="0"/>
              <a:buChar char="•"/>
            </a:pPr>
            <a:r>
              <a:rPr lang="en-US" sz="1600" dirty="0" smtClean="0">
                <a:latin typeface="Candara" panose="020E0502030303020204" pitchFamily="34" charset="0"/>
              </a:rPr>
              <a:t>The </a:t>
            </a:r>
            <a:r>
              <a:rPr lang="en-US" sz="1600" b="1" dirty="0">
                <a:solidFill>
                  <a:srgbClr val="002060"/>
                </a:solidFill>
                <a:latin typeface="Candara" panose="020E0502030303020204" pitchFamily="34" charset="0"/>
              </a:rPr>
              <a:t>specific-trap</a:t>
            </a:r>
            <a:r>
              <a:rPr lang="en-US" sz="1600" dirty="0">
                <a:latin typeface="Candara" panose="020E0502030303020204" pitchFamily="34" charset="0"/>
              </a:rPr>
              <a:t> is a specific code and is generated </a:t>
            </a:r>
            <a:r>
              <a:rPr lang="en-US" sz="1600" dirty="0" smtClean="0">
                <a:latin typeface="Candara" panose="020E0502030303020204" pitchFamily="34" charset="0"/>
              </a:rPr>
              <a:t>even when </a:t>
            </a:r>
            <a:r>
              <a:rPr lang="en-US" sz="1600" dirty="0">
                <a:latin typeface="Candara" panose="020E0502030303020204" pitchFamily="34" charset="0"/>
              </a:rPr>
              <a:t>an enterpriseSpecific trap is not present. An example of this would be to gather statistics </a:t>
            </a:r>
            <a:r>
              <a:rPr lang="en-US" sz="1600" dirty="0" smtClean="0">
                <a:latin typeface="Candara" panose="020E0502030303020204" pitchFamily="34" charset="0"/>
              </a:rPr>
              <a:t>whenever a </a:t>
            </a:r>
            <a:r>
              <a:rPr lang="en-US" sz="1600" dirty="0">
                <a:latin typeface="Candara" panose="020E0502030303020204" pitchFamily="34" charset="0"/>
              </a:rPr>
              <a:t>particular event occurs, such as use by a particular group. </a:t>
            </a:r>
            <a:endParaRPr lang="en-US" sz="1600" dirty="0" smtClean="0">
              <a:latin typeface="Candara" panose="020E0502030303020204" pitchFamily="34" charset="0"/>
            </a:endParaRPr>
          </a:p>
          <a:p>
            <a:pPr marL="285750" indent="-285750">
              <a:spcAft>
                <a:spcPts val="600"/>
              </a:spcAft>
              <a:buFont typeface="Arial" panose="020B0604020202020204" pitchFamily="34" charset="0"/>
              <a:buChar char="•"/>
            </a:pPr>
            <a:r>
              <a:rPr lang="en-US" sz="1600" dirty="0" smtClean="0">
                <a:latin typeface="Candara" panose="020E0502030303020204" pitchFamily="34" charset="0"/>
              </a:rPr>
              <a:t>The </a:t>
            </a:r>
            <a:r>
              <a:rPr lang="en-US" sz="1600" b="1" dirty="0">
                <a:solidFill>
                  <a:srgbClr val="002060"/>
                </a:solidFill>
                <a:latin typeface="Candara" panose="020E0502030303020204" pitchFamily="34" charset="0"/>
              </a:rPr>
              <a:t>time-stamp</a:t>
            </a:r>
            <a:r>
              <a:rPr lang="en-US" sz="1600" dirty="0">
                <a:latin typeface="Candara" panose="020E0502030303020204" pitchFamily="34" charset="0"/>
              </a:rPr>
              <a:t> trap is the time </a:t>
            </a:r>
            <a:r>
              <a:rPr lang="en-US" sz="1600" dirty="0" smtClean="0">
                <a:latin typeface="Candara" panose="020E0502030303020204" pitchFamily="34" charset="0"/>
              </a:rPr>
              <a:t>elapsed between </a:t>
            </a:r>
            <a:r>
              <a:rPr lang="en-US" sz="1600" dirty="0">
                <a:latin typeface="Candara" panose="020E0502030303020204" pitchFamily="34" charset="0"/>
              </a:rPr>
              <a:t>the last initialization or re-initialization of the element and the generation of the </a:t>
            </a:r>
            <a:r>
              <a:rPr lang="en-US" sz="1600" dirty="0" smtClean="0">
                <a:latin typeface="Candara" panose="020E0502030303020204" pitchFamily="34" charset="0"/>
              </a:rPr>
              <a:t>trap. </a:t>
            </a:r>
          </a:p>
          <a:p>
            <a:pPr>
              <a:spcAft>
                <a:spcPts val="600"/>
              </a:spcAft>
            </a:pPr>
            <a:r>
              <a:rPr lang="en-US" sz="1600" dirty="0" smtClean="0">
                <a:latin typeface="Candara" panose="020E0502030303020204" pitchFamily="34" charset="0"/>
              </a:rPr>
              <a:t>SNMP </a:t>
            </a:r>
            <a:r>
              <a:rPr lang="en-US" sz="1600" dirty="0">
                <a:latin typeface="Candara" panose="020E0502030303020204" pitchFamily="34" charset="0"/>
              </a:rPr>
              <a:t>messages are exchanged using a </a:t>
            </a:r>
            <a:r>
              <a:rPr lang="en-US" sz="1600" b="1" dirty="0">
                <a:solidFill>
                  <a:srgbClr val="0070C0"/>
                </a:solidFill>
                <a:latin typeface="Candara" panose="020E0502030303020204" pitchFamily="34" charset="0"/>
              </a:rPr>
              <a:t>connectionless</a:t>
            </a:r>
            <a:r>
              <a:rPr lang="en-US" sz="1600" dirty="0">
                <a:latin typeface="Candara" panose="020E0502030303020204" pitchFamily="34" charset="0"/>
              </a:rPr>
              <a:t> </a:t>
            </a:r>
            <a:r>
              <a:rPr lang="en-US" sz="1600" b="1" dirty="0">
                <a:solidFill>
                  <a:srgbClr val="0070C0"/>
                </a:solidFill>
                <a:latin typeface="Candara" panose="020E0502030303020204" pitchFamily="34" charset="0"/>
              </a:rPr>
              <a:t>UDP</a:t>
            </a:r>
            <a:r>
              <a:rPr lang="en-US" sz="1600" dirty="0">
                <a:latin typeface="Candara" panose="020E0502030303020204" pitchFamily="34" charset="0"/>
              </a:rPr>
              <a:t> </a:t>
            </a:r>
            <a:r>
              <a:rPr lang="en-US" sz="1600" b="1" dirty="0">
                <a:solidFill>
                  <a:srgbClr val="0070C0"/>
                </a:solidFill>
                <a:latin typeface="Candara" panose="020E0502030303020204" pitchFamily="34" charset="0"/>
              </a:rPr>
              <a:t>transport</a:t>
            </a:r>
            <a:r>
              <a:rPr lang="en-US" sz="1600" dirty="0">
                <a:latin typeface="Candara" panose="020E0502030303020204" pitchFamily="34" charset="0"/>
              </a:rPr>
              <a:t> </a:t>
            </a:r>
            <a:r>
              <a:rPr lang="en-US" sz="1600" b="1" dirty="0">
                <a:solidFill>
                  <a:srgbClr val="0070C0"/>
                </a:solidFill>
                <a:latin typeface="Candara" panose="020E0502030303020204" pitchFamily="34" charset="0"/>
              </a:rPr>
              <a:t>protocol</a:t>
            </a:r>
            <a:r>
              <a:rPr lang="en-US" sz="1600" dirty="0">
                <a:latin typeface="Candara" panose="020E0502030303020204" pitchFamily="34" charset="0"/>
              </a:rPr>
              <a:t> in order to be </a:t>
            </a:r>
            <a:r>
              <a:rPr lang="en-US" sz="1600" dirty="0" smtClean="0">
                <a:latin typeface="Candara" panose="020E0502030303020204" pitchFamily="34" charset="0"/>
              </a:rPr>
              <a:t>consistent </a:t>
            </a:r>
            <a:r>
              <a:rPr lang="en-US" sz="1600" dirty="0">
                <a:latin typeface="Candara" panose="020E0502030303020204" pitchFamily="34" charset="0"/>
              </a:rPr>
              <a:t>with simplicity of the model, as well as to reduce traffic. However, the mechanisms of SNMP </a:t>
            </a:r>
            <a:r>
              <a:rPr lang="en-US" sz="1600" dirty="0" smtClean="0">
                <a:latin typeface="Candara" panose="020E0502030303020204" pitchFamily="34" charset="0"/>
              </a:rPr>
              <a:t>are suitable </a:t>
            </a:r>
            <a:r>
              <a:rPr lang="en-US" sz="1600" dirty="0">
                <a:latin typeface="Candara" panose="020E0502030303020204" pitchFamily="34" charset="0"/>
              </a:rPr>
              <a:t>for a variety of protocols.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cxnSp>
        <p:nvCxnSpPr>
          <p:cNvPr id="108" name="Shape 108"/>
          <p:cNvCxnSpPr/>
          <p:nvPr/>
        </p:nvCxnSpPr>
        <p:spPr>
          <a:xfrm>
            <a:off x="457200" y="3729036"/>
            <a:ext cx="5638800" cy="0"/>
          </a:xfrm>
          <a:prstGeom prst="straightConnector1">
            <a:avLst/>
          </a:prstGeom>
          <a:noFill/>
          <a:ln w="12700" cap="rnd" cmpd="sng">
            <a:solidFill>
              <a:schemeClr val="dk1"/>
            </a:solidFill>
            <a:prstDash val="solid"/>
            <a:miter/>
            <a:headEnd type="none" w="med" len="med"/>
            <a:tailEnd type="none" w="med" len="med"/>
          </a:ln>
        </p:spPr>
      </p:cxnSp>
      <p:sp>
        <p:nvSpPr>
          <p:cNvPr id="110" name="Shape 110"/>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11" name="Shape 111"/>
          <p:cNvSpPr txBox="1"/>
          <p:nvPr/>
        </p:nvSpPr>
        <p:spPr>
          <a:xfrm>
            <a:off x="381001" y="3805236"/>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112" name="Shape 112"/>
          <p:cNvSpPr txBox="1"/>
          <p:nvPr/>
        </p:nvSpPr>
        <p:spPr>
          <a:xfrm>
            <a:off x="31242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Administrative Model</a:t>
            </a:r>
          </a:p>
        </p:txBody>
      </p:sp>
      <p:sp>
        <p:nvSpPr>
          <p:cNvPr id="113" name="Shape 113"/>
          <p:cNvSpPr txBox="1"/>
          <p:nvPr/>
        </p:nvSpPr>
        <p:spPr>
          <a:xfrm>
            <a:off x="361950" y="1066800"/>
            <a:ext cx="8705851" cy="3170236"/>
          </a:xfrm>
          <a:prstGeom prst="rect">
            <a:avLst/>
          </a:prstGeom>
          <a:noFill/>
          <a:ln>
            <a:noFill/>
          </a:ln>
        </p:spPr>
        <p:txBody>
          <a:bodyPr lIns="91425" tIns="45700" rIns="91425" bIns="45700" anchor="t" anchorCtr="0">
            <a:noAutofit/>
          </a:bodyPr>
          <a:lstStyle/>
          <a:p>
            <a:pPr>
              <a:buClr>
                <a:schemeClr val="dk1"/>
              </a:buClr>
              <a:buSzPct val="100000"/>
              <a:buFont typeface="Times New Roman"/>
              <a:buChar char="•"/>
            </a:pPr>
            <a:r>
              <a:rPr lang="en-US" sz="2000" dirty="0">
                <a:solidFill>
                  <a:schemeClr val="dk1"/>
                </a:solidFill>
                <a:latin typeface="Times New Roman"/>
                <a:ea typeface="Times New Roman"/>
                <a:cs typeface="Times New Roman"/>
                <a:sym typeface="Times New Roman"/>
              </a:rPr>
              <a:t> </a:t>
            </a:r>
            <a:r>
              <a:rPr lang="en-US" sz="2000" dirty="0">
                <a:solidFill>
                  <a:schemeClr val="dk1"/>
                </a:solidFill>
                <a:latin typeface="Candara" panose="020E0502030303020204" pitchFamily="34" charset="0"/>
              </a:rPr>
              <a:t>Based on </a:t>
            </a:r>
            <a:r>
              <a:rPr lang="en-US" sz="2000" b="1" dirty="0">
                <a:solidFill>
                  <a:srgbClr val="0070C0"/>
                </a:solidFill>
                <a:latin typeface="Candara" panose="020E0502030303020204" pitchFamily="34" charset="0"/>
              </a:rPr>
              <a:t>community profile</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and </a:t>
            </a:r>
            <a:r>
              <a:rPr lang="en-US" sz="2000" b="1" dirty="0">
                <a:solidFill>
                  <a:srgbClr val="0070C0"/>
                </a:solidFill>
                <a:latin typeface="Candara" panose="020E0502030303020204" pitchFamily="34" charset="0"/>
              </a:rPr>
              <a:t>policy</a:t>
            </a:r>
          </a:p>
          <a:p>
            <a:pPr>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0070C0"/>
                </a:solidFill>
                <a:latin typeface="Candara" panose="020E0502030303020204" pitchFamily="34" charset="0"/>
              </a:rPr>
              <a:t>SNMP Entities: </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SNMP application entities</a:t>
            </a:r>
            <a:br>
              <a:rPr lang="en-US" sz="2000" b="1" dirty="0">
                <a:solidFill>
                  <a:srgbClr val="CC6600"/>
                </a:solidFill>
                <a:latin typeface="Candara" panose="020E0502030303020204" pitchFamily="34" charset="0"/>
              </a:rPr>
            </a:br>
            <a:r>
              <a:rPr lang="en-US" sz="2000" dirty="0">
                <a:solidFill>
                  <a:schemeClr val="dk1"/>
                </a:solidFill>
                <a:latin typeface="Candara" panose="020E0502030303020204" pitchFamily="34" charset="0"/>
              </a:rPr>
              <a:t>   - Reside in </a:t>
            </a:r>
            <a:r>
              <a:rPr lang="en-US" sz="2000" b="1" dirty="0">
                <a:solidFill>
                  <a:schemeClr val="dk1"/>
                </a:solidFill>
                <a:latin typeface="Candara" panose="020E0502030303020204" pitchFamily="34" charset="0"/>
              </a:rPr>
              <a:t>management stations </a:t>
            </a:r>
            <a:r>
              <a:rPr lang="en-US" sz="2000" dirty="0">
                <a:solidFill>
                  <a:schemeClr val="dk1"/>
                </a:solidFill>
                <a:latin typeface="Candara" panose="020E0502030303020204" pitchFamily="34" charset="0"/>
              </a:rPr>
              <a:t>and </a:t>
            </a:r>
            <a:r>
              <a:rPr lang="en-US" sz="2000" b="1" dirty="0" smtClean="0">
                <a:solidFill>
                  <a:schemeClr val="dk1"/>
                </a:solidFill>
                <a:latin typeface="Candara" panose="020E0502030303020204" pitchFamily="34" charset="0"/>
              </a:rPr>
              <a:t>network elements</a:t>
            </a:r>
            <a:r>
              <a:rPr lang="en-US" sz="2000" dirty="0">
                <a:solidFill>
                  <a:schemeClr val="dk1"/>
                </a:solidFill>
                <a:latin typeface="Candara" panose="020E0502030303020204" pitchFamily="34" charset="0"/>
              </a:rPr>
              <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 </a:t>
            </a:r>
            <a:r>
              <a:rPr lang="en-US" sz="2000" b="1" dirty="0">
                <a:solidFill>
                  <a:schemeClr val="dk1"/>
                </a:solidFill>
                <a:latin typeface="Candara" panose="020E0502030303020204" pitchFamily="34" charset="0"/>
              </a:rPr>
              <a:t>Manager</a:t>
            </a:r>
            <a:r>
              <a:rPr lang="en-US" sz="2000" dirty="0">
                <a:solidFill>
                  <a:schemeClr val="dk1"/>
                </a:solidFill>
                <a:latin typeface="Candara" panose="020E0502030303020204" pitchFamily="34" charset="0"/>
              </a:rPr>
              <a:t> and </a:t>
            </a:r>
            <a:r>
              <a:rPr lang="en-US" sz="2000" b="1" dirty="0">
                <a:solidFill>
                  <a:schemeClr val="dk1"/>
                </a:solidFill>
                <a:latin typeface="Candara" panose="020E0502030303020204" pitchFamily="34" charset="0"/>
              </a:rPr>
              <a:t>agent</a:t>
            </a:r>
          </a:p>
          <a:p>
            <a:pPr marL="457200" lvl="1">
              <a:buClr>
                <a:schemeClr val="dk1"/>
              </a:buClr>
              <a:buSzPct val="100000"/>
              <a:buFont typeface="Arial"/>
              <a:buChar char="•"/>
            </a:pPr>
            <a:r>
              <a:rPr lang="en-US" sz="2000" dirty="0">
                <a:solidFill>
                  <a:schemeClr val="dk1"/>
                </a:solidFill>
                <a:latin typeface="Candara" panose="020E0502030303020204" pitchFamily="34" charset="0"/>
              </a:rPr>
              <a:t> </a:t>
            </a:r>
            <a:r>
              <a:rPr lang="en-US" sz="2000" b="1" dirty="0">
                <a:solidFill>
                  <a:srgbClr val="CC6600"/>
                </a:solidFill>
                <a:latin typeface="Candara" panose="020E0502030303020204" pitchFamily="34" charset="0"/>
              </a:rPr>
              <a:t>SNMP protocol entities</a:t>
            </a:r>
            <a:br>
              <a:rPr lang="en-US" sz="2000" b="1" dirty="0">
                <a:solidFill>
                  <a:srgbClr val="CC6600"/>
                </a:solidFill>
                <a:latin typeface="Candara" panose="020E0502030303020204" pitchFamily="34" charset="0"/>
              </a:rPr>
            </a:br>
            <a:r>
              <a:rPr lang="en-US" sz="2000" dirty="0">
                <a:solidFill>
                  <a:schemeClr val="dk1"/>
                </a:solidFill>
                <a:latin typeface="Candara" panose="020E0502030303020204" pitchFamily="34" charset="0"/>
              </a:rPr>
              <a:t>   - </a:t>
            </a:r>
            <a:r>
              <a:rPr lang="en-US" sz="2000" b="1" dirty="0">
                <a:solidFill>
                  <a:schemeClr val="dk1"/>
                </a:solidFill>
                <a:latin typeface="Candara" panose="020E0502030303020204" pitchFamily="34" charset="0"/>
              </a:rPr>
              <a:t>Communication processes </a:t>
            </a:r>
            <a:r>
              <a:rPr lang="en-US" sz="2000" dirty="0">
                <a:solidFill>
                  <a:schemeClr val="dk1"/>
                </a:solidFill>
                <a:latin typeface="Candara" panose="020E0502030303020204" pitchFamily="34" charset="0"/>
              </a:rPr>
              <a:t>(PDU handlers)</a:t>
            </a:r>
            <a:br>
              <a:rPr lang="en-US" sz="2000" dirty="0">
                <a:solidFill>
                  <a:schemeClr val="dk1"/>
                </a:solidFill>
                <a:latin typeface="Candara" panose="020E0502030303020204" pitchFamily="34" charset="0"/>
              </a:rPr>
            </a:br>
            <a:r>
              <a:rPr lang="en-US" sz="2000" dirty="0">
                <a:solidFill>
                  <a:schemeClr val="dk1"/>
                </a:solidFill>
                <a:latin typeface="Candara" panose="020E0502030303020204" pitchFamily="34" charset="0"/>
              </a:rPr>
              <a:t>   - </a:t>
            </a:r>
            <a:r>
              <a:rPr lang="en-US" sz="2000" b="1" dirty="0">
                <a:solidFill>
                  <a:schemeClr val="dk1"/>
                </a:solidFill>
                <a:latin typeface="Candara" panose="020E0502030303020204" pitchFamily="34" charset="0"/>
              </a:rPr>
              <a:t>Peer processes </a:t>
            </a:r>
            <a:r>
              <a:rPr lang="en-US" sz="2000" dirty="0">
                <a:solidFill>
                  <a:schemeClr val="dk1"/>
                </a:solidFill>
                <a:latin typeface="Candara" panose="020E0502030303020204" pitchFamily="34" charset="0"/>
              </a:rPr>
              <a:t>that support application </a:t>
            </a:r>
            <a:r>
              <a:rPr lang="en-US" sz="2000" dirty="0" smtClean="0">
                <a:solidFill>
                  <a:schemeClr val="dk1"/>
                </a:solidFill>
                <a:latin typeface="Candara" panose="020E0502030303020204" pitchFamily="34" charset="0"/>
              </a:rPr>
              <a:t>entities</a:t>
            </a:r>
            <a:endParaRPr lang="en-US" sz="2000" dirty="0">
              <a:solidFill>
                <a:schemeClr val="dk1"/>
              </a:solidFill>
              <a:latin typeface="Candara" panose="020E0502030303020204" pitchFamily="34" charset="0"/>
            </a:endParaRPr>
          </a:p>
        </p:txBody>
      </p:sp>
      <p:cxnSp>
        <p:nvCxnSpPr>
          <p:cNvPr id="116" name="Shape 11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17" name="Shape 11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272817" y="4338635"/>
            <a:ext cx="11341566" cy="2954655"/>
          </a:xfrm>
          <a:prstGeom prst="rect">
            <a:avLst/>
          </a:prstGeom>
          <a:noFill/>
        </p:spPr>
        <p:txBody>
          <a:bodyPr wrap="square" rtlCol="0">
            <a:spAutoFit/>
          </a:bodyPr>
          <a:lstStyle/>
          <a:p>
            <a:pPr>
              <a:lnSpc>
                <a:spcPct val="150000"/>
              </a:lnSpc>
            </a:pPr>
            <a:r>
              <a:rPr lang="en-US" sz="2000" dirty="0" smtClean="0">
                <a:latin typeface="Candara" panose="020E0502030303020204" pitchFamily="34" charset="0"/>
              </a:rPr>
              <a:t>To understand </a:t>
            </a:r>
            <a:r>
              <a:rPr lang="en-US" sz="2000" dirty="0">
                <a:latin typeface="Candara" panose="020E0502030303020204" pitchFamily="34" charset="0"/>
              </a:rPr>
              <a:t>the </a:t>
            </a:r>
            <a:r>
              <a:rPr lang="en-US" sz="2000" b="1" dirty="0">
                <a:latin typeface="Candara" panose="020E0502030303020204" pitchFamily="34" charset="0"/>
              </a:rPr>
              <a:t>administrative </a:t>
            </a:r>
            <a:r>
              <a:rPr lang="en-US" sz="2000" b="1" dirty="0" smtClean="0">
                <a:latin typeface="Candara" panose="020E0502030303020204" pitchFamily="34" charset="0"/>
              </a:rPr>
              <a:t>relationship </a:t>
            </a:r>
            <a:r>
              <a:rPr lang="en-US" sz="2000" dirty="0" smtClean="0">
                <a:latin typeface="Candara" panose="020E0502030303020204" pitchFamily="34" charset="0"/>
              </a:rPr>
              <a:t>among </a:t>
            </a:r>
            <a:r>
              <a:rPr lang="en-US" sz="2000" b="1" dirty="0">
                <a:solidFill>
                  <a:srgbClr val="669900"/>
                </a:solidFill>
                <a:latin typeface="Candara" panose="020E0502030303020204" pitchFamily="34" charset="0"/>
              </a:rPr>
              <a:t>entities</a:t>
            </a:r>
            <a:r>
              <a:rPr lang="en-US" sz="2000" b="1" dirty="0">
                <a:latin typeface="Candara" panose="020E0502030303020204" pitchFamily="34" charset="0"/>
              </a:rPr>
              <a:t> </a:t>
            </a:r>
            <a:r>
              <a:rPr lang="en-US" sz="2000" dirty="0" smtClean="0">
                <a:latin typeface="Candara" panose="020E0502030303020204" pitchFamily="34" charset="0"/>
              </a:rPr>
              <a:t>that participate </a:t>
            </a:r>
            <a:r>
              <a:rPr lang="en-US" sz="2000" dirty="0">
                <a:latin typeface="Candara" panose="020E0502030303020204" pitchFamily="34" charset="0"/>
              </a:rPr>
              <a:t>in the </a:t>
            </a:r>
            <a:r>
              <a:rPr lang="en-US" sz="2000" b="1" dirty="0">
                <a:latin typeface="Candara" panose="020E0502030303020204" pitchFamily="34" charset="0"/>
              </a:rPr>
              <a:t>communication protocol </a:t>
            </a:r>
            <a:r>
              <a:rPr lang="en-US" sz="2000" dirty="0">
                <a:latin typeface="Candara" panose="020E0502030303020204" pitchFamily="34" charset="0"/>
              </a:rPr>
              <a:t>in SNMP</a:t>
            </a:r>
            <a:r>
              <a:rPr lang="en-US" sz="2000" dirty="0" smtClean="0">
                <a:latin typeface="Candara" panose="020E0502030303020204" pitchFamily="34" charset="0"/>
              </a:rPr>
              <a:t>.</a:t>
            </a:r>
            <a:endParaRPr lang="en-US" sz="2000" dirty="0">
              <a:latin typeface="Candara" panose="020E0502030303020204" pitchFamily="34" charset="0"/>
            </a:endParaRPr>
          </a:p>
          <a:p>
            <a:pPr>
              <a:lnSpc>
                <a:spcPct val="150000"/>
              </a:lnSpc>
            </a:pPr>
            <a:r>
              <a:rPr lang="en-US" sz="2000" dirty="0" smtClean="0">
                <a:latin typeface="Candara" panose="020E0502030303020204" pitchFamily="34" charset="0"/>
              </a:rPr>
              <a:t>The </a:t>
            </a:r>
            <a:r>
              <a:rPr lang="en-US" sz="2000" b="1" dirty="0">
                <a:solidFill>
                  <a:srgbClr val="669900"/>
                </a:solidFill>
                <a:latin typeface="Candara" panose="020E0502030303020204" pitchFamily="34" charset="0"/>
              </a:rPr>
              <a:t>entities</a:t>
            </a:r>
            <a:r>
              <a:rPr lang="en-US" sz="2000" b="1" dirty="0">
                <a:latin typeface="Candara" panose="020E0502030303020204" pitchFamily="34" charset="0"/>
              </a:rPr>
              <a:t> </a:t>
            </a:r>
            <a:r>
              <a:rPr lang="en-US" sz="2000" dirty="0">
                <a:latin typeface="Candara" panose="020E0502030303020204" pitchFamily="34" charset="0"/>
              </a:rPr>
              <a:t>residing in </a:t>
            </a:r>
            <a:r>
              <a:rPr lang="en-US" sz="2000" b="1" dirty="0">
                <a:latin typeface="Candara" panose="020E0502030303020204" pitchFamily="34" charset="0"/>
              </a:rPr>
              <a:t>management </a:t>
            </a:r>
            <a:r>
              <a:rPr lang="en-US" sz="2000" b="1" dirty="0">
                <a:solidFill>
                  <a:srgbClr val="CC6600"/>
                </a:solidFill>
                <a:latin typeface="Candara" panose="020E0502030303020204" pitchFamily="34" charset="0"/>
              </a:rPr>
              <a:t>stations</a:t>
            </a:r>
            <a:r>
              <a:rPr lang="en-US" sz="2000" b="1" dirty="0">
                <a:latin typeface="Candara" panose="020E0502030303020204" pitchFamily="34" charset="0"/>
              </a:rPr>
              <a:t> </a:t>
            </a:r>
            <a:r>
              <a:rPr lang="en-US" sz="2000" dirty="0">
                <a:latin typeface="Candara" panose="020E0502030303020204" pitchFamily="34" charset="0"/>
              </a:rPr>
              <a:t>and </a:t>
            </a:r>
            <a:r>
              <a:rPr lang="en-US" sz="2000" b="1" dirty="0">
                <a:latin typeface="Candara" panose="020E0502030303020204" pitchFamily="34" charset="0"/>
              </a:rPr>
              <a:t>network </a:t>
            </a:r>
            <a:r>
              <a:rPr lang="en-US" sz="2000" b="1" dirty="0">
                <a:solidFill>
                  <a:srgbClr val="CC6600"/>
                </a:solidFill>
                <a:latin typeface="Candara" panose="020E0502030303020204" pitchFamily="34" charset="0"/>
              </a:rPr>
              <a:t>elements</a:t>
            </a:r>
            <a:r>
              <a:rPr lang="en-US" sz="2000" b="1" dirty="0">
                <a:latin typeface="Candara" panose="020E0502030303020204" pitchFamily="34" charset="0"/>
              </a:rPr>
              <a:t> </a:t>
            </a:r>
            <a:r>
              <a:rPr lang="en-US" sz="2000" dirty="0">
                <a:latin typeface="Candara" panose="020E0502030303020204" pitchFamily="34" charset="0"/>
              </a:rPr>
              <a:t>are called </a:t>
            </a:r>
            <a:r>
              <a:rPr lang="en-US" sz="2000" dirty="0" smtClean="0">
                <a:latin typeface="Candara" panose="020E0502030303020204" pitchFamily="34" charset="0"/>
              </a:rPr>
              <a:t>SNMP </a:t>
            </a:r>
            <a:r>
              <a:rPr lang="en-US" sz="2000" b="1" dirty="0" smtClean="0">
                <a:solidFill>
                  <a:srgbClr val="0070C0"/>
                </a:solidFill>
                <a:latin typeface="Candara" panose="020E0502030303020204" pitchFamily="34" charset="0"/>
              </a:rPr>
              <a:t>application entities</a:t>
            </a:r>
            <a:r>
              <a:rPr lang="en-US" sz="2000" dirty="0" smtClean="0">
                <a:latin typeface="Candara" panose="020E0502030303020204" pitchFamily="34" charset="0"/>
              </a:rPr>
              <a:t>. We </a:t>
            </a:r>
            <a:r>
              <a:rPr lang="en-US" sz="2000" dirty="0">
                <a:latin typeface="Candara" panose="020E0502030303020204" pitchFamily="34" charset="0"/>
              </a:rPr>
              <a:t>will refer to the </a:t>
            </a:r>
            <a:r>
              <a:rPr lang="en-US" sz="2000" b="1" dirty="0">
                <a:latin typeface="Candara" panose="020E0502030303020204" pitchFamily="34" charset="0"/>
              </a:rPr>
              <a:t>application entity</a:t>
            </a:r>
            <a:r>
              <a:rPr lang="en-US" sz="2000" dirty="0">
                <a:latin typeface="Candara" panose="020E0502030303020204" pitchFamily="34" charset="0"/>
              </a:rPr>
              <a:t> residing in the management </a:t>
            </a:r>
            <a:r>
              <a:rPr lang="en-US" sz="2000" b="1" dirty="0">
                <a:solidFill>
                  <a:srgbClr val="CC6600"/>
                </a:solidFill>
                <a:latin typeface="Candara" panose="020E0502030303020204" pitchFamily="34" charset="0"/>
              </a:rPr>
              <a:t>station</a:t>
            </a:r>
            <a:r>
              <a:rPr lang="en-US" sz="2000" dirty="0">
                <a:latin typeface="Candara" panose="020E0502030303020204" pitchFamily="34" charset="0"/>
              </a:rPr>
              <a:t> as the </a:t>
            </a:r>
            <a:r>
              <a:rPr lang="en-US" sz="2000" b="1" dirty="0">
                <a:solidFill>
                  <a:srgbClr val="0070C0"/>
                </a:solidFill>
                <a:latin typeface="Candara" panose="020E0502030303020204" pitchFamily="34" charset="0"/>
              </a:rPr>
              <a:t>SNMP</a:t>
            </a:r>
            <a:r>
              <a:rPr lang="en-US" sz="2000" dirty="0">
                <a:latin typeface="Candara" panose="020E0502030303020204" pitchFamily="34" charset="0"/>
              </a:rPr>
              <a:t> </a:t>
            </a:r>
            <a:r>
              <a:rPr lang="en-US" sz="2000" b="1" dirty="0" smtClean="0">
                <a:solidFill>
                  <a:srgbClr val="0070C0"/>
                </a:solidFill>
                <a:latin typeface="Candara" panose="020E0502030303020204" pitchFamily="34" charset="0"/>
              </a:rPr>
              <a:t>manager</a:t>
            </a:r>
            <a:r>
              <a:rPr lang="en-US" sz="2000" dirty="0" smtClean="0">
                <a:latin typeface="Candara" panose="020E0502030303020204" pitchFamily="34" charset="0"/>
              </a:rPr>
              <a:t>, and </a:t>
            </a:r>
            <a:r>
              <a:rPr lang="en-US" sz="2000" dirty="0">
                <a:latin typeface="Candara" panose="020E0502030303020204" pitchFamily="34" charset="0"/>
              </a:rPr>
              <a:t>the </a:t>
            </a:r>
            <a:r>
              <a:rPr lang="en-US" sz="2000" b="1" dirty="0">
                <a:latin typeface="Candara" panose="020E0502030303020204" pitchFamily="34" charset="0"/>
              </a:rPr>
              <a:t>application entity</a:t>
            </a:r>
            <a:r>
              <a:rPr lang="en-US" sz="2000" dirty="0">
                <a:latin typeface="Candara" panose="020E0502030303020204" pitchFamily="34" charset="0"/>
              </a:rPr>
              <a:t> in the </a:t>
            </a:r>
            <a:r>
              <a:rPr lang="en-US" sz="2000" b="1" dirty="0">
                <a:solidFill>
                  <a:srgbClr val="CC6600"/>
                </a:solidFill>
                <a:latin typeface="Candara" panose="020E0502030303020204" pitchFamily="34" charset="0"/>
              </a:rPr>
              <a:t>element</a:t>
            </a:r>
            <a:r>
              <a:rPr lang="en-US" sz="2000" dirty="0">
                <a:solidFill>
                  <a:srgbClr val="CC6600"/>
                </a:solidFill>
                <a:latin typeface="Candara" panose="020E0502030303020204" pitchFamily="34" charset="0"/>
              </a:rPr>
              <a:t> </a:t>
            </a:r>
            <a:r>
              <a:rPr lang="en-US" sz="2000" dirty="0">
                <a:latin typeface="Candara" panose="020E0502030303020204" pitchFamily="34" charset="0"/>
              </a:rPr>
              <a:t>as the </a:t>
            </a:r>
            <a:r>
              <a:rPr lang="en-US" sz="2000" b="1" dirty="0">
                <a:solidFill>
                  <a:srgbClr val="0070C0"/>
                </a:solidFill>
                <a:latin typeface="Candara" panose="020E0502030303020204" pitchFamily="34" charset="0"/>
              </a:rPr>
              <a:t>SNMP</a:t>
            </a:r>
            <a:r>
              <a:rPr lang="en-US" sz="2000" dirty="0">
                <a:latin typeface="Candara" panose="020E0502030303020204" pitchFamily="34" charset="0"/>
              </a:rPr>
              <a:t> </a:t>
            </a:r>
            <a:r>
              <a:rPr lang="en-US" sz="2000" b="1" dirty="0">
                <a:solidFill>
                  <a:srgbClr val="0070C0"/>
                </a:solidFill>
                <a:latin typeface="Candara" panose="020E0502030303020204" pitchFamily="34" charset="0"/>
              </a:rPr>
              <a:t>agent</a:t>
            </a:r>
            <a:r>
              <a:rPr lang="en-US" sz="2000" dirty="0">
                <a:latin typeface="Candara" panose="020E0502030303020204" pitchFamily="34" charset="0"/>
              </a:rPr>
              <a:t>. </a:t>
            </a:r>
            <a:endParaRPr lang="en-US" sz="2000" dirty="0" smtClean="0">
              <a:latin typeface="Candara" panose="020E0502030303020204" pitchFamily="34" charset="0"/>
            </a:endParaRPr>
          </a:p>
          <a:p>
            <a:pPr marL="342900" lvl="1" indent="-342900">
              <a:lnSpc>
                <a:spcPct val="150000"/>
              </a:lnSpc>
              <a:buFont typeface="Wingdings" panose="05000000000000000000" pitchFamily="2" charset="2"/>
              <a:buChar char="v"/>
            </a:pPr>
            <a:r>
              <a:rPr lang="en-US" sz="2400" b="1" dirty="0" smtClean="0">
                <a:latin typeface="Candara" panose="020E0502030303020204" pitchFamily="34" charset="0"/>
              </a:rPr>
              <a:t>The </a:t>
            </a:r>
            <a:r>
              <a:rPr lang="en-US" sz="2400" b="1" dirty="0">
                <a:latin typeface="Candara" panose="020E0502030303020204" pitchFamily="34" charset="0"/>
              </a:rPr>
              <a:t>pairing of the two entities is </a:t>
            </a:r>
            <a:r>
              <a:rPr lang="en-US" sz="2400" b="1" dirty="0" smtClean="0">
                <a:latin typeface="Candara" panose="020E0502030303020204" pitchFamily="34" charset="0"/>
              </a:rPr>
              <a:t>called an </a:t>
            </a:r>
            <a:r>
              <a:rPr lang="en-US" sz="2400" b="1" dirty="0">
                <a:solidFill>
                  <a:srgbClr val="669900"/>
                </a:solidFill>
                <a:latin typeface="Candara" panose="020E0502030303020204" pitchFamily="34" charset="0"/>
              </a:rPr>
              <a:t>SNMP community.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Shape 124"/>
          <p:cNvSpPr txBox="1"/>
          <p:nvPr/>
        </p:nvSpPr>
        <p:spPr>
          <a:xfrm>
            <a:off x="3200400" y="507999"/>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600" b="1" dirty="0">
                <a:solidFill>
                  <a:srgbClr val="669900"/>
                </a:solidFill>
                <a:effectLst>
                  <a:outerShdw blurRad="38100" dist="38100" dir="2700000" algn="tl">
                    <a:srgbClr val="000000">
                      <a:alpha val="43137"/>
                    </a:srgbClr>
                  </a:outerShdw>
                </a:effectLst>
                <a:latin typeface="Candara" panose="020E0502030303020204" pitchFamily="34" charset="0"/>
              </a:rPr>
              <a:t>SNMP Community</a:t>
            </a:r>
          </a:p>
        </p:txBody>
      </p:sp>
      <p:sp>
        <p:nvSpPr>
          <p:cNvPr id="126" name="Shape 126"/>
          <p:cNvSpPr txBox="1"/>
          <p:nvPr/>
        </p:nvSpPr>
        <p:spPr>
          <a:xfrm>
            <a:off x="259082" y="4978085"/>
            <a:ext cx="6758938" cy="3434395"/>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Times New Roman"/>
                <a:ea typeface="Times New Roman"/>
                <a:cs typeface="Times New Roman"/>
                <a:sym typeface="Times New Roman"/>
              </a:rPr>
              <a:t> </a:t>
            </a:r>
            <a:r>
              <a:rPr lang="en-US" sz="2000" b="1" dirty="0">
                <a:solidFill>
                  <a:srgbClr val="0070C0"/>
                </a:solidFill>
                <a:latin typeface="Candara" panose="020E0502030303020204" pitchFamily="34" charset="0"/>
              </a:rPr>
              <a:t>Security</a:t>
            </a:r>
            <a:r>
              <a:rPr lang="en-US" sz="2000" dirty="0">
                <a:solidFill>
                  <a:srgbClr val="0070C0"/>
                </a:solidFill>
                <a:latin typeface="Candara" panose="020E0502030303020204" pitchFamily="34" charset="0"/>
              </a:rPr>
              <a:t> </a:t>
            </a:r>
            <a:r>
              <a:rPr lang="en-US" sz="2000" dirty="0">
                <a:solidFill>
                  <a:schemeClr val="dk1"/>
                </a:solidFill>
                <a:latin typeface="Candara" panose="020E0502030303020204" pitchFamily="34" charset="0"/>
              </a:rPr>
              <a:t>in SNMPv1 is </a:t>
            </a:r>
            <a:r>
              <a:rPr lang="en-US" sz="2000" dirty="0" smtClean="0">
                <a:solidFill>
                  <a:srgbClr val="669900"/>
                </a:solidFill>
                <a:latin typeface="Candara" panose="020E0502030303020204" pitchFamily="34" charset="0"/>
              </a:rPr>
              <a:t>community-based</a:t>
            </a:r>
            <a:endParaRPr lang="en-US" sz="2000" dirty="0">
              <a:solidFill>
                <a:srgbClr val="669900"/>
              </a:solidFill>
              <a:latin typeface="Candara" panose="020E0502030303020204" pitchFamily="34" charset="0"/>
            </a:endParaRP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chemeClr val="dk1"/>
                </a:solidFill>
                <a:latin typeface="Candara" panose="020E0502030303020204" pitchFamily="34" charset="0"/>
              </a:rPr>
              <a:t>Authentication scheme </a:t>
            </a:r>
            <a:r>
              <a:rPr lang="en-US" sz="2000" dirty="0">
                <a:solidFill>
                  <a:schemeClr val="dk1"/>
                </a:solidFill>
                <a:latin typeface="Candara" panose="020E0502030303020204" pitchFamily="34" charset="0"/>
              </a:rPr>
              <a:t>in manager and agent  </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Community</a:t>
            </a:r>
            <a:r>
              <a:rPr lang="en-US" sz="2000" dirty="0">
                <a:solidFill>
                  <a:schemeClr val="dk1"/>
                </a:solidFill>
                <a:latin typeface="Candara" panose="020E0502030303020204" pitchFamily="34" charset="0"/>
              </a:rPr>
              <a:t>: Pairing of two application entities</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b="1" dirty="0">
                <a:solidFill>
                  <a:srgbClr val="669900"/>
                </a:solidFill>
                <a:latin typeface="Candara" panose="020E0502030303020204" pitchFamily="34" charset="0"/>
              </a:rPr>
              <a:t>Community name</a:t>
            </a:r>
            <a:r>
              <a:rPr lang="en-US" sz="2000" dirty="0">
                <a:solidFill>
                  <a:schemeClr val="dk1"/>
                </a:solidFill>
                <a:latin typeface="Candara" panose="020E0502030303020204" pitchFamily="34" charset="0"/>
              </a:rPr>
              <a:t>: String of </a:t>
            </a:r>
            <a:r>
              <a:rPr lang="en-US" sz="2000" b="1" dirty="0">
                <a:solidFill>
                  <a:schemeClr val="dk1"/>
                </a:solidFill>
                <a:latin typeface="Candara" panose="020E0502030303020204" pitchFamily="34" charset="0"/>
              </a:rPr>
              <a:t>octets</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Two applications in the same </a:t>
            </a:r>
            <a:r>
              <a:rPr lang="en-US" sz="2000" dirty="0" smtClean="0">
                <a:solidFill>
                  <a:schemeClr val="dk1"/>
                </a:solidFill>
                <a:latin typeface="Candara" panose="020E0502030303020204" pitchFamily="34" charset="0"/>
              </a:rPr>
              <a:t>community communicate </a:t>
            </a:r>
            <a:r>
              <a:rPr lang="en-US" sz="2000" dirty="0">
                <a:solidFill>
                  <a:schemeClr val="dk1"/>
                </a:solidFill>
                <a:latin typeface="Candara" panose="020E0502030303020204" pitchFamily="34" charset="0"/>
              </a:rPr>
              <a:t>with each other</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Application could have multiple community names</a:t>
            </a:r>
          </a:p>
          <a:p>
            <a:pPr marL="342900" indent="-342900">
              <a:spcAft>
                <a:spcPts val="600"/>
              </a:spcAft>
              <a:buClr>
                <a:schemeClr val="dk1"/>
              </a:buClr>
              <a:buSzPct val="100000"/>
              <a:buFont typeface="Arial" panose="020B0604020202020204" pitchFamily="34" charset="0"/>
              <a:buChar char="•"/>
            </a:pPr>
            <a:r>
              <a:rPr lang="en-US" sz="2000" dirty="0">
                <a:solidFill>
                  <a:schemeClr val="dk1"/>
                </a:solidFill>
                <a:latin typeface="Candara" panose="020E0502030303020204" pitchFamily="34" charset="0"/>
              </a:rPr>
              <a:t> </a:t>
            </a:r>
            <a:r>
              <a:rPr lang="en-US" sz="2000" dirty="0">
                <a:solidFill>
                  <a:srgbClr val="C00000"/>
                </a:solidFill>
                <a:latin typeface="Candara" panose="020E0502030303020204" pitchFamily="34" charset="0"/>
              </a:rPr>
              <a:t>Communication is not secured in SNMPv1 </a:t>
            </a:r>
            <a:r>
              <a:rPr lang="en-US" sz="2000" dirty="0">
                <a:solidFill>
                  <a:schemeClr val="dk1"/>
                </a:solidFill>
                <a:latin typeface="Candara" panose="020E0502030303020204" pitchFamily="34" charset="0"/>
              </a:rPr>
              <a:t>- </a:t>
            </a:r>
            <a:r>
              <a:rPr lang="en-US" sz="2000" b="1" dirty="0" smtClean="0">
                <a:solidFill>
                  <a:srgbClr val="0070C0"/>
                </a:solidFill>
                <a:latin typeface="Candara" panose="020E0502030303020204" pitchFamily="34" charset="0"/>
              </a:rPr>
              <a:t>no encryption</a:t>
            </a:r>
            <a:r>
              <a:rPr lang="en-US" sz="2000" b="1" dirty="0" smtClean="0">
                <a:solidFill>
                  <a:srgbClr val="0070C0"/>
                </a:solidFill>
                <a:latin typeface="Times New Roman"/>
                <a:ea typeface="Times New Roman"/>
                <a:cs typeface="Times New Roman"/>
                <a:sym typeface="Times New Roman"/>
              </a:rPr>
              <a:t> </a:t>
            </a:r>
            <a:endParaRPr lang="en-US" sz="2000" b="1" dirty="0">
              <a:solidFill>
                <a:srgbClr val="0070C0"/>
              </a:solidFill>
              <a:latin typeface="Times New Roman"/>
              <a:ea typeface="Times New Roman"/>
              <a:cs typeface="Times New Roman"/>
              <a:sym typeface="Times New Roman"/>
            </a:endParaRPr>
          </a:p>
        </p:txBody>
      </p:sp>
      <p:cxnSp>
        <p:nvCxnSpPr>
          <p:cNvPr id="128" name="Shape 128"/>
          <p:cNvCxnSpPr/>
          <p:nvPr/>
        </p:nvCxnSpPr>
        <p:spPr>
          <a:xfrm>
            <a:off x="335281" y="4520885"/>
            <a:ext cx="5638800" cy="0"/>
          </a:xfrm>
          <a:prstGeom prst="straightConnector1">
            <a:avLst/>
          </a:prstGeom>
          <a:noFill/>
          <a:ln w="12700" cap="rnd" cmpd="sng">
            <a:solidFill>
              <a:schemeClr val="dk1"/>
            </a:solidFill>
            <a:prstDash val="solid"/>
            <a:miter/>
            <a:headEnd type="none" w="med" len="med"/>
            <a:tailEnd type="none" w="med" len="med"/>
          </a:ln>
        </p:spPr>
      </p:cxnSp>
      <p:sp>
        <p:nvSpPr>
          <p:cNvPr id="129" name="Shape 129"/>
          <p:cNvSpPr txBox="1"/>
          <p:nvPr/>
        </p:nvSpPr>
        <p:spPr>
          <a:xfrm>
            <a:off x="175261" y="4520885"/>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cxnSp>
        <p:nvCxnSpPr>
          <p:cNvPr id="131" name="Shape 13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32" name="Shape 13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1481" y="1172044"/>
            <a:ext cx="6446520" cy="2587489"/>
          </a:xfrm>
          <a:prstGeom prst="rect">
            <a:avLst/>
          </a:prstGeom>
        </p:spPr>
      </p:pic>
      <p:sp>
        <p:nvSpPr>
          <p:cNvPr id="13" name="TextBox 12"/>
          <p:cNvSpPr txBox="1"/>
          <p:nvPr/>
        </p:nvSpPr>
        <p:spPr>
          <a:xfrm>
            <a:off x="6187440" y="2530167"/>
            <a:ext cx="6004560" cy="2554545"/>
          </a:xfrm>
          <a:prstGeom prst="rect">
            <a:avLst/>
          </a:prstGeom>
          <a:noFill/>
        </p:spPr>
        <p:txBody>
          <a:bodyPr wrap="square" rtlCol="0">
            <a:spAutoFit/>
          </a:bodyPr>
          <a:lstStyle/>
          <a:p>
            <a:r>
              <a:rPr lang="en-US" sz="2000" dirty="0">
                <a:latin typeface="Candara" panose="020E0502030303020204" pitchFamily="34" charset="0"/>
              </a:rPr>
              <a:t>Figure 5.1 shows multiple SNMP </a:t>
            </a:r>
            <a:r>
              <a:rPr lang="en-US" sz="2000" dirty="0" smtClean="0">
                <a:latin typeface="Candara" panose="020E0502030303020204" pitchFamily="34" charset="0"/>
              </a:rPr>
              <a:t>managers communicating </a:t>
            </a:r>
            <a:r>
              <a:rPr lang="en-US" sz="2000" dirty="0">
                <a:latin typeface="Candara" panose="020E0502030303020204" pitchFamily="34" charset="0"/>
              </a:rPr>
              <a:t>with a single SNMP agent. While an SNMP manager is monitoring traffic on an </a:t>
            </a:r>
            <a:r>
              <a:rPr lang="en-US" sz="2000" dirty="0" smtClean="0">
                <a:latin typeface="Candara" panose="020E0502030303020204" pitchFamily="34" charset="0"/>
              </a:rPr>
              <a:t>element</a:t>
            </a:r>
            <a:r>
              <a:rPr lang="en-US" sz="2000" dirty="0">
                <a:latin typeface="Candara" panose="020E0502030303020204" pitchFamily="34" charset="0"/>
              </a:rPr>
              <a:t>, another manager may be configuring some administrative information on it. A third manager </a:t>
            </a:r>
            <a:r>
              <a:rPr lang="en-US" sz="2000" dirty="0" smtClean="0">
                <a:latin typeface="Candara" panose="020E0502030303020204" pitchFamily="34" charset="0"/>
              </a:rPr>
              <a:t>can be </a:t>
            </a:r>
            <a:r>
              <a:rPr lang="en-US" sz="2000" dirty="0">
                <a:latin typeface="Candara" panose="020E0502030303020204" pitchFamily="34" charset="0"/>
              </a:rPr>
              <a:t>monitoring it to perform some statistical study. We also have the analogous situation where a </a:t>
            </a:r>
            <a:r>
              <a:rPr lang="en-US" sz="2000" dirty="0" smtClean="0">
                <a:latin typeface="Candara" panose="020E0502030303020204" pitchFamily="34" charset="0"/>
              </a:rPr>
              <a:t>manager </a:t>
            </a:r>
            <a:r>
              <a:rPr lang="en-US" sz="2000" dirty="0">
                <a:latin typeface="Candara" panose="020E0502030303020204" pitchFamily="34" charset="0"/>
              </a:rPr>
              <a:t>communicates with multiple agents</a:t>
            </a:r>
            <a:r>
              <a:rPr lang="en-US" sz="2000" dirty="0" smtClean="0">
                <a:latin typeface="Candara" panose="020E0502030303020204" pitchFamily="34" charset="0"/>
              </a:rPr>
              <a:t>.</a:t>
            </a:r>
          </a:p>
        </p:txBody>
      </p:sp>
      <p:sp>
        <p:nvSpPr>
          <p:cNvPr id="15" name="TextBox 14"/>
          <p:cNvSpPr txBox="1"/>
          <p:nvPr/>
        </p:nvSpPr>
        <p:spPr>
          <a:xfrm>
            <a:off x="7136130" y="5111956"/>
            <a:ext cx="4937760" cy="2246769"/>
          </a:xfrm>
          <a:prstGeom prst="rect">
            <a:avLst/>
          </a:prstGeom>
          <a:noFill/>
        </p:spPr>
        <p:txBody>
          <a:bodyPr wrap="square" rtlCol="0">
            <a:spAutoFit/>
          </a:bodyPr>
          <a:lstStyle/>
          <a:p>
            <a:r>
              <a:rPr lang="en-US" sz="2000" dirty="0" smtClean="0">
                <a:latin typeface="Candara" panose="020E0502030303020204" pitchFamily="34" charset="0"/>
              </a:rPr>
              <a:t>The simplest form </a:t>
            </a:r>
            <a:r>
              <a:rPr lang="en-US" sz="2000" dirty="0">
                <a:latin typeface="Candara" panose="020E0502030303020204" pitchFamily="34" charset="0"/>
              </a:rPr>
              <a:t>of </a:t>
            </a:r>
            <a:r>
              <a:rPr lang="en-US" sz="2000" b="1" dirty="0">
                <a:solidFill>
                  <a:srgbClr val="669900"/>
                </a:solidFill>
                <a:latin typeface="Candara" panose="020E0502030303020204" pitchFamily="34" charset="0"/>
              </a:rPr>
              <a:t>authentication</a:t>
            </a:r>
            <a:r>
              <a:rPr lang="en-US" sz="2000" dirty="0">
                <a:solidFill>
                  <a:srgbClr val="669900"/>
                </a:solidFill>
                <a:latin typeface="Candara" panose="020E0502030303020204" pitchFamily="34" charset="0"/>
              </a:rPr>
              <a:t> </a:t>
            </a:r>
            <a:r>
              <a:rPr lang="en-US" sz="2000" dirty="0">
                <a:latin typeface="Candara" panose="020E0502030303020204" pitchFamily="34" charset="0"/>
              </a:rPr>
              <a:t>is the </a:t>
            </a:r>
            <a:r>
              <a:rPr lang="en-US" sz="2000" b="1" dirty="0">
                <a:latin typeface="Candara" panose="020E0502030303020204" pitchFamily="34" charset="0"/>
              </a:rPr>
              <a:t>common </a:t>
            </a:r>
            <a:r>
              <a:rPr lang="en-US" sz="2000" b="1" dirty="0" smtClean="0">
                <a:latin typeface="Candara" panose="020E0502030303020204" pitchFamily="34" charset="0"/>
              </a:rPr>
              <a:t>community name </a:t>
            </a:r>
            <a:r>
              <a:rPr lang="en-US" sz="2000" dirty="0">
                <a:latin typeface="Candara" panose="020E0502030303020204" pitchFamily="34" charset="0"/>
              </a:rPr>
              <a:t>between the two application </a:t>
            </a:r>
            <a:r>
              <a:rPr lang="en-US" sz="2000" dirty="0" smtClean="0">
                <a:latin typeface="Candara" panose="020E0502030303020204" pitchFamily="34" charset="0"/>
              </a:rPr>
              <a:t>entities. </a:t>
            </a:r>
            <a:r>
              <a:rPr lang="en-US" sz="2000" b="1" dirty="0" smtClean="0">
                <a:solidFill>
                  <a:srgbClr val="669900"/>
                </a:solidFill>
                <a:latin typeface="Candara" panose="020E0502030303020204" pitchFamily="34" charset="0"/>
              </a:rPr>
              <a:t>Encryption</a:t>
            </a:r>
            <a:r>
              <a:rPr lang="en-US" sz="2000" dirty="0" smtClean="0">
                <a:latin typeface="Candara" panose="020E0502030303020204" pitchFamily="34" charset="0"/>
              </a:rPr>
              <a:t> </a:t>
            </a:r>
            <a:r>
              <a:rPr lang="en-US" sz="2000" dirty="0">
                <a:latin typeface="Candara" panose="020E0502030303020204" pitchFamily="34" charset="0"/>
              </a:rPr>
              <a:t>would be a </a:t>
            </a:r>
            <a:r>
              <a:rPr lang="en-US" sz="2000" b="1" dirty="0">
                <a:latin typeface="Candara" panose="020E0502030303020204" pitchFamily="34" charset="0"/>
              </a:rPr>
              <a:t>higher level </a:t>
            </a:r>
            <a:r>
              <a:rPr lang="en-US" sz="2000" dirty="0">
                <a:latin typeface="Candara" panose="020E0502030303020204" pitchFamily="34" charset="0"/>
              </a:rPr>
              <a:t>of authentication in </a:t>
            </a:r>
            <a:r>
              <a:rPr lang="en-US" sz="2000" dirty="0" smtClean="0">
                <a:latin typeface="Candara" panose="020E0502030303020204" pitchFamily="34" charset="0"/>
              </a:rPr>
              <a:t>which case </a:t>
            </a:r>
            <a:r>
              <a:rPr lang="en-US" sz="2000" dirty="0">
                <a:latin typeface="Candara" panose="020E0502030303020204" pitchFamily="34" charset="0"/>
              </a:rPr>
              <a:t>both the source and the receiver know </a:t>
            </a:r>
            <a:r>
              <a:rPr lang="en-US" sz="2000" dirty="0" smtClean="0">
                <a:latin typeface="Candara" panose="020E0502030303020204" pitchFamily="34" charset="0"/>
              </a:rPr>
              <a:t>the common </a:t>
            </a:r>
            <a:r>
              <a:rPr lang="en-US" sz="2000" dirty="0">
                <a:latin typeface="Candara" panose="020E0502030303020204" pitchFamily="34" charset="0"/>
              </a:rPr>
              <a:t>encryption and decryption algorithms.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025" y="1095376"/>
            <a:ext cx="6164743" cy="2554006"/>
          </a:xfrm>
          <a:prstGeom prst="rect">
            <a:avLst/>
          </a:prstGeom>
        </p:spPr>
      </p:pic>
      <p:sp>
        <p:nvSpPr>
          <p:cNvPr id="138" name="Shape 138"/>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39" name="Shape 139"/>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rgbClr val="0070C0"/>
                </a:solidFill>
                <a:latin typeface="Candara" panose="020E0502030303020204" pitchFamily="34" charset="0"/>
              </a:rPr>
              <a:t>Community Profile</a:t>
            </a:r>
          </a:p>
        </p:txBody>
      </p:sp>
      <p:sp>
        <p:nvSpPr>
          <p:cNvPr id="141" name="Shape 141"/>
          <p:cNvSpPr txBox="1"/>
          <p:nvPr/>
        </p:nvSpPr>
        <p:spPr>
          <a:xfrm>
            <a:off x="6426769" y="1223169"/>
            <a:ext cx="5578966" cy="3389311"/>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MIB view</a:t>
            </a:r>
          </a:p>
          <a:p>
            <a:pPr marL="742950" lvl="1"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An agent is programmed to </a:t>
            </a:r>
            <a:r>
              <a:rPr lang="en-US" sz="1600" b="1" dirty="0">
                <a:solidFill>
                  <a:srgbClr val="669900"/>
                </a:solidFill>
                <a:latin typeface="Candara" panose="020E0502030303020204" pitchFamily="34" charset="0"/>
              </a:rPr>
              <a:t>view only </a:t>
            </a:r>
            <a:r>
              <a:rPr lang="en-US" sz="1600" dirty="0">
                <a:solidFill>
                  <a:schemeClr val="dk1"/>
                </a:solidFill>
                <a:latin typeface="Candara" panose="020E0502030303020204" pitchFamily="34" charset="0"/>
              </a:rPr>
              <a:t>a subset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of managed objects of a network element</a:t>
            </a:r>
          </a:p>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Access mode</a:t>
            </a:r>
          </a:p>
          <a:p>
            <a:pPr marL="742950" lvl="1"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Each community name is assigned an access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mode:  read-only and read-write</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rgbClr val="0070C0"/>
                </a:solidFill>
                <a:latin typeface="Candara" panose="020E0502030303020204" pitchFamily="34" charset="0"/>
              </a:rPr>
              <a:t>Community profile</a:t>
            </a:r>
            <a:r>
              <a:rPr lang="en-US" sz="1600" dirty="0">
                <a:solidFill>
                  <a:schemeClr val="dk1"/>
                </a:solidFill>
                <a:latin typeface="Candara" panose="020E0502030303020204" pitchFamily="34" charset="0"/>
              </a:rPr>
              <a:t>: </a:t>
            </a:r>
            <a:r>
              <a:rPr lang="en-US" sz="1600" b="1" dirty="0">
                <a:solidFill>
                  <a:srgbClr val="669900"/>
                </a:solidFill>
                <a:latin typeface="Candara" panose="020E0502030303020204" pitchFamily="34" charset="0"/>
              </a:rPr>
              <a:t>MIB view + SNMP access mode</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Operations</a:t>
            </a:r>
            <a:r>
              <a:rPr lang="en-US" sz="1600" dirty="0">
                <a:solidFill>
                  <a:schemeClr val="dk1"/>
                </a:solidFill>
                <a:latin typeface="Candara" panose="020E0502030303020204" pitchFamily="34" charset="0"/>
              </a:rPr>
              <a:t> on an object determined by community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profile and the access mode of the object</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Total</a:t>
            </a:r>
            <a:r>
              <a:rPr lang="en-US" sz="1600" dirty="0">
                <a:solidFill>
                  <a:schemeClr val="dk1"/>
                </a:solidFill>
                <a:latin typeface="Candara" panose="020E0502030303020204" pitchFamily="34" charset="0"/>
              </a:rPr>
              <a:t> of four access privileges</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Some objects, such as table and table entry are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non-accessible</a:t>
            </a:r>
          </a:p>
        </p:txBody>
      </p:sp>
      <p:cxnSp>
        <p:nvCxnSpPr>
          <p:cNvPr id="143" name="Shape 143"/>
          <p:cNvCxnSpPr/>
          <p:nvPr/>
        </p:nvCxnSpPr>
        <p:spPr>
          <a:xfrm>
            <a:off x="381000" y="42672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146" name="Shape 14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47" name="Shape 14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338667" y="4913843"/>
            <a:ext cx="11624734" cy="3354765"/>
          </a:xfrm>
          <a:prstGeom prst="rect">
            <a:avLst/>
          </a:prstGeom>
          <a:solidFill>
            <a:schemeClr val="bg1"/>
          </a:solidFill>
        </p:spPr>
        <p:txBody>
          <a:bodyPr wrap="square" rtlCol="0">
            <a:spAutoFit/>
          </a:bodyPr>
          <a:lstStyle/>
          <a:p>
            <a:pPr>
              <a:spcAft>
                <a:spcPts val="600"/>
              </a:spcAft>
            </a:pPr>
            <a:r>
              <a:rPr lang="en-US" sz="1600" dirty="0" smtClean="0">
                <a:latin typeface="Candara" panose="020E0502030303020204" pitchFamily="34" charset="0"/>
              </a:rPr>
              <a:t>The </a:t>
            </a:r>
            <a:r>
              <a:rPr lang="en-US" sz="1600" b="1" dirty="0" smtClean="0">
                <a:latin typeface="Candara" panose="020E0502030303020204" pitchFamily="34" charset="0"/>
              </a:rPr>
              <a:t>SNMP authorization </a:t>
            </a:r>
            <a:r>
              <a:rPr lang="en-US" sz="1600" dirty="0" smtClean="0">
                <a:latin typeface="Candara" panose="020E0502030303020204" pitchFamily="34" charset="0"/>
              </a:rPr>
              <a:t>is implemented as part of </a:t>
            </a:r>
            <a:r>
              <a:rPr lang="en-US" sz="1600" b="1" dirty="0" smtClean="0">
                <a:latin typeface="Candara" panose="020E0502030303020204" pitchFamily="34" charset="0"/>
              </a:rPr>
              <a:t>managed object MIB</a:t>
            </a:r>
            <a:r>
              <a:rPr lang="en-US" sz="1600" dirty="0" smtClean="0">
                <a:latin typeface="Candara" panose="020E0502030303020204" pitchFamily="34" charset="0"/>
              </a:rPr>
              <a:t> </a:t>
            </a:r>
            <a:r>
              <a:rPr lang="en-US" sz="1600" b="1" dirty="0" smtClean="0">
                <a:latin typeface="Candara" panose="020E0502030303020204" pitchFamily="34" charset="0"/>
              </a:rPr>
              <a:t>specifications</a:t>
            </a:r>
            <a:r>
              <a:rPr lang="en-US" sz="1600" dirty="0" smtClean="0">
                <a:latin typeface="Candara" panose="020E0502030303020204" pitchFamily="34" charset="0"/>
              </a:rPr>
              <a:t>. </a:t>
            </a:r>
          </a:p>
          <a:p>
            <a:pPr>
              <a:spcAft>
                <a:spcPts val="600"/>
              </a:spcAft>
            </a:pPr>
            <a:r>
              <a:rPr lang="en-US" sz="1600" dirty="0" smtClean="0">
                <a:latin typeface="Candara" panose="020E0502030303020204" pitchFamily="34" charset="0"/>
              </a:rPr>
              <a:t>A </a:t>
            </a:r>
            <a:r>
              <a:rPr lang="en-US" sz="1600" b="1" dirty="0" smtClean="0">
                <a:latin typeface="Candara" panose="020E0502030303020204" pitchFamily="34" charset="0"/>
              </a:rPr>
              <a:t>network element </a:t>
            </a:r>
            <a:r>
              <a:rPr lang="en-US" sz="1600" dirty="0" smtClean="0">
                <a:latin typeface="Candara" panose="020E0502030303020204" pitchFamily="34" charset="0"/>
              </a:rPr>
              <a:t>comprises </a:t>
            </a:r>
            <a:r>
              <a:rPr lang="en-US" sz="1600" b="1" dirty="0" smtClean="0">
                <a:latin typeface="Candara" panose="020E0502030303020204" pitchFamily="34" charset="0"/>
              </a:rPr>
              <a:t>many managed objects — </a:t>
            </a:r>
            <a:r>
              <a:rPr lang="en-US" sz="1600" dirty="0" smtClean="0">
                <a:latin typeface="Candara" panose="020E0502030303020204" pitchFamily="34" charset="0"/>
              </a:rPr>
              <a:t>both</a:t>
            </a:r>
            <a:r>
              <a:rPr lang="en-US" sz="1600" b="1" dirty="0" smtClean="0">
                <a:latin typeface="Candara" panose="020E0502030303020204" pitchFamily="34" charset="0"/>
              </a:rPr>
              <a:t> </a:t>
            </a:r>
            <a:r>
              <a:rPr lang="en-US" sz="1600" dirty="0" smtClean="0">
                <a:latin typeface="Candara" panose="020E0502030303020204" pitchFamily="34" charset="0"/>
              </a:rPr>
              <a:t>standard and private. However, a </a:t>
            </a:r>
            <a:r>
              <a:rPr lang="en-US" sz="1600" b="1" dirty="0" smtClean="0">
                <a:latin typeface="Candara" panose="020E0502030303020204" pitchFamily="34" charset="0"/>
              </a:rPr>
              <a:t>management agent </a:t>
            </a:r>
            <a:r>
              <a:rPr lang="en-US" sz="1600" dirty="0" smtClean="0">
                <a:latin typeface="Candara" panose="020E0502030303020204" pitchFamily="34" charset="0"/>
              </a:rPr>
              <a:t>may be permitted to </a:t>
            </a:r>
            <a:r>
              <a:rPr lang="en-US" sz="1600" b="1" dirty="0" smtClean="0">
                <a:latin typeface="Candara" panose="020E0502030303020204" pitchFamily="34" charset="0"/>
              </a:rPr>
              <a:t>view only a subset of the network element's managed objects</a:t>
            </a:r>
            <a:r>
              <a:rPr lang="en-US" sz="1600" dirty="0" smtClean="0">
                <a:latin typeface="Candara" panose="020E0502030303020204" pitchFamily="34" charset="0"/>
              </a:rPr>
              <a:t>. This is called the </a:t>
            </a:r>
            <a:r>
              <a:rPr lang="en-US" sz="1600" b="1" dirty="0" smtClean="0">
                <a:solidFill>
                  <a:srgbClr val="0070C0"/>
                </a:solidFill>
                <a:latin typeface="Candara" panose="020E0502030303020204" pitchFamily="34" charset="0"/>
              </a:rPr>
              <a:t>community MIB view</a:t>
            </a:r>
            <a:r>
              <a:rPr lang="en-US" sz="1600" dirty="0" smtClean="0">
                <a:latin typeface="Candara" panose="020E0502030303020204" pitchFamily="34" charset="0"/>
              </a:rPr>
              <a:t>. </a:t>
            </a:r>
          </a:p>
          <a:p>
            <a:pPr>
              <a:spcAft>
                <a:spcPts val="600"/>
              </a:spcAft>
            </a:pPr>
            <a:r>
              <a:rPr lang="en-US" sz="1600" dirty="0" smtClean="0">
                <a:latin typeface="Candara" panose="020E0502030303020204" pitchFamily="34" charset="0"/>
              </a:rPr>
              <a:t>In Figure 5.2 the </a:t>
            </a:r>
            <a:r>
              <a:rPr lang="en-US" sz="1600" b="1" dirty="0" smtClean="0">
                <a:latin typeface="Candara" panose="020E0502030303020204" pitchFamily="34" charset="0"/>
              </a:rPr>
              <a:t>SNMP agent </a:t>
            </a:r>
            <a:r>
              <a:rPr lang="en-US" sz="1600" dirty="0" smtClean="0">
                <a:latin typeface="Candara" panose="020E0502030303020204" pitchFamily="34" charset="0"/>
              </a:rPr>
              <a:t>has a </a:t>
            </a:r>
            <a:r>
              <a:rPr lang="en-US" sz="1600" b="1" dirty="0" smtClean="0">
                <a:latin typeface="Candara" panose="020E0502030303020204" pitchFamily="34" charset="0"/>
              </a:rPr>
              <a:t>MIB view </a:t>
            </a:r>
            <a:r>
              <a:rPr lang="en-US" sz="1600" dirty="0" smtClean="0">
                <a:latin typeface="Candara" panose="020E0502030303020204" pitchFamily="34" charset="0"/>
              </a:rPr>
              <a:t>of </a:t>
            </a:r>
            <a:r>
              <a:rPr lang="en-US" sz="1600" b="1" dirty="0" smtClean="0">
                <a:latin typeface="Candara" panose="020E0502030303020204" pitchFamily="34" charset="0"/>
              </a:rPr>
              <a:t>objects 2</a:t>
            </a:r>
            <a:r>
              <a:rPr lang="en-US" sz="1600" dirty="0" smtClean="0">
                <a:latin typeface="Candara" panose="020E0502030303020204" pitchFamily="34" charset="0"/>
              </a:rPr>
              <a:t>, </a:t>
            </a:r>
            <a:r>
              <a:rPr lang="en-US" sz="1600" b="1" dirty="0" smtClean="0">
                <a:latin typeface="Candara" panose="020E0502030303020204" pitchFamily="34" charset="0"/>
              </a:rPr>
              <a:t>3</a:t>
            </a:r>
            <a:r>
              <a:rPr lang="en-US" sz="1600" dirty="0" smtClean="0">
                <a:latin typeface="Candara" panose="020E0502030303020204" pitchFamily="34" charset="0"/>
              </a:rPr>
              <a:t>, and </a:t>
            </a:r>
            <a:r>
              <a:rPr lang="en-US" sz="1600" b="1" dirty="0" smtClean="0">
                <a:latin typeface="Candara" panose="020E0502030303020204" pitchFamily="34" charset="0"/>
              </a:rPr>
              <a:t>4</a:t>
            </a:r>
            <a:r>
              <a:rPr lang="en-US" sz="1600" dirty="0" smtClean="0">
                <a:latin typeface="Candara" panose="020E0502030303020204" pitchFamily="34" charset="0"/>
              </a:rPr>
              <a:t>, although there may be other objects associated with a network element. In addition to the MIB view, </a:t>
            </a:r>
            <a:r>
              <a:rPr lang="en-US" sz="1600" b="1" dirty="0" smtClean="0">
                <a:latin typeface="Candara" panose="020E0502030303020204" pitchFamily="34" charset="0"/>
              </a:rPr>
              <a:t>each community </a:t>
            </a:r>
            <a:r>
              <a:rPr lang="en-US" sz="1600" dirty="0" smtClean="0">
                <a:latin typeface="Candara" panose="020E0502030303020204" pitchFamily="34" charset="0"/>
              </a:rPr>
              <a:t>name is also assigned an </a:t>
            </a:r>
            <a:r>
              <a:rPr lang="en-US" sz="1600" b="1" dirty="0" smtClean="0">
                <a:latin typeface="Candara" panose="020E0502030303020204" pitchFamily="34" charset="0"/>
              </a:rPr>
              <a:t>SNMP access mode</a:t>
            </a:r>
            <a:r>
              <a:rPr lang="en-US" sz="1600" dirty="0" smtClean="0">
                <a:latin typeface="Candara" panose="020E0502030303020204" pitchFamily="34" charset="0"/>
              </a:rPr>
              <a:t>, either </a:t>
            </a:r>
            <a:r>
              <a:rPr lang="en-US" sz="1600" b="1" dirty="0" smtClean="0">
                <a:latin typeface="Candara" panose="020E0502030303020204" pitchFamily="34" charset="0"/>
              </a:rPr>
              <a:t>READ-ONLY</a:t>
            </a:r>
            <a:r>
              <a:rPr lang="en-US" sz="1600" dirty="0" smtClean="0">
                <a:latin typeface="Candara" panose="020E0502030303020204" pitchFamily="34" charset="0"/>
              </a:rPr>
              <a:t> or </a:t>
            </a:r>
            <a:r>
              <a:rPr lang="en-US" sz="1600" b="1" dirty="0" smtClean="0">
                <a:latin typeface="Candara" panose="020E0502030303020204" pitchFamily="34" charset="0"/>
              </a:rPr>
              <a:t>READ-WRITE</a:t>
            </a:r>
            <a:r>
              <a:rPr lang="en-US" sz="1600" dirty="0" smtClean="0">
                <a:latin typeface="Candara" panose="020E0502030303020204" pitchFamily="34" charset="0"/>
              </a:rPr>
              <a:t>, as shown in Figure 5.2. </a:t>
            </a:r>
          </a:p>
          <a:p>
            <a:pPr>
              <a:spcAft>
                <a:spcPts val="600"/>
              </a:spcAft>
            </a:pPr>
            <a:r>
              <a:rPr lang="en-US" sz="1800" dirty="0" smtClean="0">
                <a:solidFill>
                  <a:srgbClr val="002060"/>
                </a:solidFill>
                <a:latin typeface="Candara" panose="020E0502030303020204" pitchFamily="34" charset="0"/>
              </a:rPr>
              <a:t>A </a:t>
            </a:r>
            <a:r>
              <a:rPr lang="en-US" sz="1800" b="1" dirty="0" smtClean="0">
                <a:solidFill>
                  <a:srgbClr val="002060"/>
                </a:solidFill>
                <a:latin typeface="Candara" panose="020E0502030303020204" pitchFamily="34" charset="0"/>
              </a:rPr>
              <a:t>pairing</a:t>
            </a:r>
            <a:r>
              <a:rPr lang="en-US" sz="1800" dirty="0" smtClean="0">
                <a:solidFill>
                  <a:srgbClr val="002060"/>
                </a:solidFill>
                <a:latin typeface="Candara" panose="020E0502030303020204" pitchFamily="34" charset="0"/>
              </a:rPr>
              <a:t> of </a:t>
            </a:r>
            <a:r>
              <a:rPr lang="en-US" sz="1800" b="1" dirty="0" smtClean="0">
                <a:solidFill>
                  <a:srgbClr val="002060"/>
                </a:solidFill>
                <a:latin typeface="Candara" panose="020E0502030303020204" pitchFamily="34" charset="0"/>
              </a:rPr>
              <a:t>SNMP MIB views </a:t>
            </a:r>
            <a:r>
              <a:rPr lang="en-US" sz="1800" dirty="0" smtClean="0">
                <a:solidFill>
                  <a:srgbClr val="002060"/>
                </a:solidFill>
                <a:latin typeface="Candara" panose="020E0502030303020204" pitchFamily="34" charset="0"/>
              </a:rPr>
              <a:t>with an </a:t>
            </a:r>
            <a:r>
              <a:rPr lang="en-US" sz="1800" b="1" dirty="0" smtClean="0">
                <a:solidFill>
                  <a:srgbClr val="002060"/>
                </a:solidFill>
                <a:latin typeface="Candara" panose="020E0502030303020204" pitchFamily="34" charset="0"/>
              </a:rPr>
              <a:t>SNMP access code </a:t>
            </a:r>
            <a:r>
              <a:rPr lang="en-US" sz="1800" dirty="0" smtClean="0">
                <a:solidFill>
                  <a:srgbClr val="002060"/>
                </a:solidFill>
                <a:latin typeface="Candara" panose="020E0502030303020204" pitchFamily="34" charset="0"/>
              </a:rPr>
              <a:t>is called a </a:t>
            </a:r>
            <a:r>
              <a:rPr lang="en-US" sz="1800" b="1" dirty="0" smtClean="0">
                <a:solidFill>
                  <a:srgbClr val="002060"/>
                </a:solidFill>
                <a:latin typeface="Candara" panose="020E0502030303020204" pitchFamily="34" charset="0"/>
              </a:rPr>
              <a:t>community profile</a:t>
            </a:r>
            <a:r>
              <a:rPr lang="en-US" sz="1800" dirty="0" smtClean="0">
                <a:solidFill>
                  <a:srgbClr val="002060"/>
                </a:solidFill>
                <a:latin typeface="Candara" panose="020E0502030303020204" pitchFamily="34" charset="0"/>
              </a:rPr>
              <a:t>. </a:t>
            </a:r>
          </a:p>
          <a:p>
            <a:pPr>
              <a:spcAft>
                <a:spcPts val="600"/>
              </a:spcAft>
            </a:pPr>
            <a:r>
              <a:rPr lang="en-US" sz="1600" dirty="0" smtClean="0">
                <a:latin typeface="Candara" panose="020E0502030303020204" pitchFamily="34" charset="0"/>
              </a:rPr>
              <a:t>A </a:t>
            </a:r>
            <a:r>
              <a:rPr lang="en-US" sz="1600" b="1" dirty="0" smtClean="0">
                <a:solidFill>
                  <a:srgbClr val="0070C0"/>
                </a:solidFill>
                <a:latin typeface="Candara" panose="020E0502030303020204" pitchFamily="34" charset="0"/>
              </a:rPr>
              <a:t>community profile </a:t>
            </a:r>
            <a:r>
              <a:rPr lang="en-US" sz="1600" dirty="0" smtClean="0">
                <a:latin typeface="Candara" panose="020E0502030303020204" pitchFamily="34" charset="0"/>
              </a:rPr>
              <a:t>in </a:t>
            </a:r>
            <a:r>
              <a:rPr lang="en-US" sz="1600" b="1" dirty="0" smtClean="0">
                <a:latin typeface="Candara" panose="020E0502030303020204" pitchFamily="34" charset="0"/>
              </a:rPr>
              <a:t>combination</a:t>
            </a:r>
            <a:r>
              <a:rPr lang="en-US" sz="1600" dirty="0" smtClean="0">
                <a:latin typeface="Candara" panose="020E0502030303020204" pitchFamily="34" charset="0"/>
              </a:rPr>
              <a:t> with the </a:t>
            </a:r>
            <a:r>
              <a:rPr lang="en-US" sz="1600" b="1" dirty="0" smtClean="0">
                <a:solidFill>
                  <a:srgbClr val="0070C0"/>
                </a:solidFill>
                <a:latin typeface="Candara" panose="020E0502030303020204" pitchFamily="34" charset="0"/>
              </a:rPr>
              <a:t>access mode of a managed object determines the operation that can be performed on the object by an agent.</a:t>
            </a:r>
            <a:r>
              <a:rPr lang="en-US" sz="1600" dirty="0" smtClean="0">
                <a:latin typeface="Candara" panose="020E0502030303020204" pitchFamily="34" charset="0"/>
              </a:rPr>
              <a:t> For example, in Figure 5.2, an SNMP agent with READ-WRITE SNMP access mode can perform all operations—get, set, and trap—on objects 2, 3, and 4. On the other hand, if the SNMP agent has READ-ONLY access mode privilege, it can only perform get and trap operations on objects 2, 3, and 4. Object 1 has a "not-accessible" access mode and hence no operation can be performed on it.</a:t>
            </a:r>
            <a:endParaRPr lang="en-US" sz="160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2534" y="3798108"/>
            <a:ext cx="5007534" cy="2074583"/>
          </a:xfrm>
          <a:prstGeom prst="rect">
            <a:avLst/>
          </a:prstGeom>
        </p:spPr>
      </p:pic>
      <p:sp>
        <p:nvSpPr>
          <p:cNvPr id="139" name="Shape 139"/>
          <p:cNvSpPr txBox="1"/>
          <p:nvPr/>
        </p:nvSpPr>
        <p:spPr>
          <a:xfrm>
            <a:off x="1389515" y="3259581"/>
            <a:ext cx="3277043" cy="584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rgbClr val="0070C0"/>
                </a:solidFill>
                <a:latin typeface="Candara" panose="020E0502030303020204" pitchFamily="34" charset="0"/>
              </a:rPr>
              <a:t>Community Profile</a:t>
            </a:r>
          </a:p>
        </p:txBody>
      </p:sp>
      <p:sp>
        <p:nvSpPr>
          <p:cNvPr id="141" name="Shape 141"/>
          <p:cNvSpPr txBox="1"/>
          <p:nvPr/>
        </p:nvSpPr>
        <p:spPr>
          <a:xfrm>
            <a:off x="6518891" y="2913327"/>
            <a:ext cx="5367868" cy="2959364"/>
          </a:xfrm>
          <a:prstGeom prst="rect">
            <a:avLst/>
          </a:prstGeom>
          <a:noFill/>
          <a:ln>
            <a:noFill/>
          </a:ln>
        </p:spPr>
        <p:txBody>
          <a:bodyPr lIns="91425" tIns="45700" rIns="91425" bIns="45700" anchor="t" anchorCtr="0">
            <a:noAutofit/>
          </a:bodyPr>
          <a:lstStyle/>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MIB view</a:t>
            </a:r>
          </a:p>
          <a:p>
            <a:pPr marL="742950" lvl="1"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An agent is programmed to </a:t>
            </a:r>
            <a:r>
              <a:rPr lang="en-US" sz="1600" b="1" dirty="0">
                <a:solidFill>
                  <a:srgbClr val="669900"/>
                </a:solidFill>
                <a:latin typeface="Candara" panose="020E0502030303020204" pitchFamily="34" charset="0"/>
              </a:rPr>
              <a:t>view only </a:t>
            </a:r>
            <a:r>
              <a:rPr lang="en-US" sz="1600" dirty="0">
                <a:solidFill>
                  <a:schemeClr val="dk1"/>
                </a:solidFill>
                <a:latin typeface="Candara" panose="020E0502030303020204" pitchFamily="34" charset="0"/>
              </a:rPr>
              <a:t>a subset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of managed objects of a network element</a:t>
            </a:r>
          </a:p>
          <a:p>
            <a:pPr marL="285750" indent="-285750">
              <a:buClr>
                <a:schemeClr val="dk1"/>
              </a:buClr>
              <a:buSzPct val="100000"/>
              <a:buFont typeface="Arial" panose="020B0604020202020204" pitchFamily="34" charset="0"/>
              <a:buChar char="•"/>
            </a:pPr>
            <a:r>
              <a:rPr lang="en-US" sz="1600" b="1" dirty="0">
                <a:solidFill>
                  <a:srgbClr val="0070C0"/>
                </a:solidFill>
                <a:latin typeface="Candara" panose="020E0502030303020204" pitchFamily="34" charset="0"/>
              </a:rPr>
              <a:t> Access mode</a:t>
            </a:r>
          </a:p>
          <a:p>
            <a:pPr marL="742950" lvl="1"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Each community name is assigned an access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mode:  read-only and read-write</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rgbClr val="0070C0"/>
                </a:solidFill>
                <a:latin typeface="Candara" panose="020E0502030303020204" pitchFamily="34" charset="0"/>
              </a:rPr>
              <a:t>Community profile</a:t>
            </a:r>
            <a:r>
              <a:rPr lang="en-US" sz="1600" dirty="0">
                <a:solidFill>
                  <a:schemeClr val="dk1"/>
                </a:solidFill>
                <a:latin typeface="Candara" panose="020E0502030303020204" pitchFamily="34" charset="0"/>
              </a:rPr>
              <a:t>: </a:t>
            </a:r>
            <a:r>
              <a:rPr lang="en-US" sz="1600" b="1" dirty="0">
                <a:solidFill>
                  <a:srgbClr val="669900"/>
                </a:solidFill>
                <a:latin typeface="Candara" panose="020E0502030303020204" pitchFamily="34" charset="0"/>
              </a:rPr>
              <a:t>MIB view + SNMP access mode</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Operations</a:t>
            </a:r>
            <a:r>
              <a:rPr lang="en-US" sz="1600" dirty="0">
                <a:solidFill>
                  <a:schemeClr val="dk1"/>
                </a:solidFill>
                <a:latin typeface="Candara" panose="020E0502030303020204" pitchFamily="34" charset="0"/>
              </a:rPr>
              <a:t> on an object determined by community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profile and the access mode of the object</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Total</a:t>
            </a:r>
            <a:r>
              <a:rPr lang="en-US" sz="1600" dirty="0">
                <a:solidFill>
                  <a:schemeClr val="dk1"/>
                </a:solidFill>
                <a:latin typeface="Candara" panose="020E0502030303020204" pitchFamily="34" charset="0"/>
              </a:rPr>
              <a:t> of four access privileges</a:t>
            </a:r>
          </a:p>
          <a:p>
            <a:pPr marL="285750" indent="-285750">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Some objects, such as table and table entry are </a:t>
            </a:r>
            <a:br>
              <a:rPr lang="en-US" sz="1600" dirty="0">
                <a:solidFill>
                  <a:schemeClr val="dk1"/>
                </a:solidFill>
                <a:latin typeface="Candara" panose="020E0502030303020204" pitchFamily="34" charset="0"/>
              </a:rPr>
            </a:br>
            <a:r>
              <a:rPr lang="en-US" sz="1600" dirty="0">
                <a:solidFill>
                  <a:schemeClr val="dk1"/>
                </a:solidFill>
                <a:latin typeface="Candara" panose="020E0502030303020204" pitchFamily="34" charset="0"/>
              </a:rPr>
              <a:t>  non-accessible</a:t>
            </a:r>
          </a:p>
        </p:txBody>
      </p:sp>
      <p:cxnSp>
        <p:nvCxnSpPr>
          <p:cNvPr id="143" name="Shape 143"/>
          <p:cNvCxnSpPr/>
          <p:nvPr/>
        </p:nvCxnSpPr>
        <p:spPr>
          <a:xfrm>
            <a:off x="364067" y="5994400"/>
            <a:ext cx="5638800" cy="0"/>
          </a:xfrm>
          <a:prstGeom prst="straightConnector1">
            <a:avLst/>
          </a:prstGeom>
          <a:noFill/>
          <a:ln w="12700" cap="rnd" cmpd="sng">
            <a:solidFill>
              <a:schemeClr val="dk1"/>
            </a:solidFill>
            <a:prstDash val="solid"/>
            <a:miter/>
            <a:headEnd type="none" w="med" len="med"/>
            <a:tailEnd type="none" w="med" len="med"/>
          </a:ln>
        </p:spPr>
      </p:cxnSp>
      <p:cxnSp>
        <p:nvCxnSpPr>
          <p:cNvPr id="146" name="Shape 146"/>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47" name="Shape 147"/>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
        <p:nvSpPr>
          <p:cNvPr id="2" name="TextBox 1"/>
          <p:cNvSpPr txBox="1"/>
          <p:nvPr/>
        </p:nvSpPr>
        <p:spPr>
          <a:xfrm>
            <a:off x="262025" y="6116110"/>
            <a:ext cx="11624734" cy="2646878"/>
          </a:xfrm>
          <a:prstGeom prst="rect">
            <a:avLst/>
          </a:prstGeom>
          <a:solidFill>
            <a:schemeClr val="bg1"/>
          </a:solidFill>
        </p:spPr>
        <p:txBody>
          <a:bodyPr wrap="square" rtlCol="0">
            <a:spAutoFit/>
          </a:bodyPr>
          <a:lstStyle/>
          <a:p>
            <a:pPr>
              <a:spcAft>
                <a:spcPts val="600"/>
              </a:spcAft>
            </a:pPr>
            <a:r>
              <a:rPr lang="en-US" sz="1600" dirty="0" smtClean="0">
                <a:latin typeface="Candara" panose="020E0502030303020204" pitchFamily="34" charset="0"/>
              </a:rPr>
              <a:t>The </a:t>
            </a:r>
            <a:r>
              <a:rPr lang="en-US" sz="1600" b="1" dirty="0" smtClean="0">
                <a:latin typeface="Candara" panose="020E0502030303020204" pitchFamily="34" charset="0"/>
              </a:rPr>
              <a:t>SNMP authorization </a:t>
            </a:r>
            <a:r>
              <a:rPr lang="en-US" sz="1600" dirty="0" smtClean="0">
                <a:latin typeface="Candara" panose="020E0502030303020204" pitchFamily="34" charset="0"/>
              </a:rPr>
              <a:t>is implemented as part of </a:t>
            </a:r>
            <a:r>
              <a:rPr lang="en-US" sz="1600" b="1" dirty="0" smtClean="0">
                <a:latin typeface="Candara" panose="020E0502030303020204" pitchFamily="34" charset="0"/>
              </a:rPr>
              <a:t>managed object MIB</a:t>
            </a:r>
            <a:r>
              <a:rPr lang="en-US" sz="1600" dirty="0" smtClean="0">
                <a:latin typeface="Candara" panose="020E0502030303020204" pitchFamily="34" charset="0"/>
              </a:rPr>
              <a:t> </a:t>
            </a:r>
            <a:r>
              <a:rPr lang="en-US" sz="1600" b="1" dirty="0" smtClean="0">
                <a:latin typeface="Candara" panose="020E0502030303020204" pitchFamily="34" charset="0"/>
              </a:rPr>
              <a:t>specifications</a:t>
            </a:r>
            <a:r>
              <a:rPr lang="en-US" sz="1600" dirty="0" smtClean="0">
                <a:latin typeface="Candara" panose="020E0502030303020204" pitchFamily="34" charset="0"/>
              </a:rPr>
              <a:t>. </a:t>
            </a:r>
          </a:p>
          <a:p>
            <a:pPr>
              <a:spcAft>
                <a:spcPts val="600"/>
              </a:spcAft>
            </a:pPr>
            <a:r>
              <a:rPr lang="en-US" sz="1600" dirty="0" smtClean="0">
                <a:latin typeface="Candara" panose="020E0502030303020204" pitchFamily="34" charset="0"/>
              </a:rPr>
              <a:t>A </a:t>
            </a:r>
            <a:r>
              <a:rPr lang="en-US" sz="1600" b="1" dirty="0" smtClean="0">
                <a:latin typeface="Candara" panose="020E0502030303020204" pitchFamily="34" charset="0"/>
              </a:rPr>
              <a:t>network element </a:t>
            </a:r>
            <a:r>
              <a:rPr lang="en-US" sz="1600" dirty="0" smtClean="0">
                <a:latin typeface="Candara" panose="020E0502030303020204" pitchFamily="34" charset="0"/>
              </a:rPr>
              <a:t>comprises </a:t>
            </a:r>
            <a:r>
              <a:rPr lang="en-US" sz="1600" b="1" dirty="0" smtClean="0">
                <a:latin typeface="Candara" panose="020E0502030303020204" pitchFamily="34" charset="0"/>
              </a:rPr>
              <a:t>many managed objects — </a:t>
            </a:r>
            <a:r>
              <a:rPr lang="en-US" sz="1600" dirty="0" smtClean="0">
                <a:latin typeface="Candara" panose="020E0502030303020204" pitchFamily="34" charset="0"/>
              </a:rPr>
              <a:t>both</a:t>
            </a:r>
            <a:r>
              <a:rPr lang="en-US" sz="1600" b="1" dirty="0" smtClean="0">
                <a:latin typeface="Candara" panose="020E0502030303020204" pitchFamily="34" charset="0"/>
              </a:rPr>
              <a:t> </a:t>
            </a:r>
            <a:r>
              <a:rPr lang="en-US" sz="1600" dirty="0" smtClean="0">
                <a:latin typeface="Candara" panose="020E0502030303020204" pitchFamily="34" charset="0"/>
              </a:rPr>
              <a:t>standard and private. However, a </a:t>
            </a:r>
            <a:r>
              <a:rPr lang="en-US" sz="1600" b="1" dirty="0" smtClean="0">
                <a:latin typeface="Candara" panose="020E0502030303020204" pitchFamily="34" charset="0"/>
              </a:rPr>
              <a:t>management agent </a:t>
            </a:r>
            <a:r>
              <a:rPr lang="en-US" sz="1600" dirty="0" smtClean="0">
                <a:latin typeface="Candara" panose="020E0502030303020204" pitchFamily="34" charset="0"/>
              </a:rPr>
              <a:t>may be permitted to </a:t>
            </a:r>
            <a:r>
              <a:rPr lang="en-US" sz="1600" b="1" dirty="0" smtClean="0">
                <a:latin typeface="Candara" panose="020E0502030303020204" pitchFamily="34" charset="0"/>
              </a:rPr>
              <a:t>view only a subset of the network element's managed objects</a:t>
            </a:r>
            <a:r>
              <a:rPr lang="en-US" sz="1600" dirty="0" smtClean="0">
                <a:latin typeface="Candara" panose="020E0502030303020204" pitchFamily="34" charset="0"/>
              </a:rPr>
              <a:t>. This is called the </a:t>
            </a:r>
            <a:r>
              <a:rPr lang="en-US" sz="1600" b="1" dirty="0" smtClean="0">
                <a:solidFill>
                  <a:srgbClr val="0070C0"/>
                </a:solidFill>
                <a:latin typeface="Candara" panose="020E0502030303020204" pitchFamily="34" charset="0"/>
              </a:rPr>
              <a:t>community MIB view</a:t>
            </a:r>
            <a:r>
              <a:rPr lang="en-US" sz="1600" dirty="0" smtClean="0">
                <a:latin typeface="Candara" panose="020E0502030303020204" pitchFamily="34" charset="0"/>
              </a:rPr>
              <a:t>. </a:t>
            </a:r>
          </a:p>
          <a:p>
            <a:pPr>
              <a:spcAft>
                <a:spcPts val="600"/>
              </a:spcAft>
            </a:pPr>
            <a:r>
              <a:rPr lang="en-US" sz="1600" dirty="0" smtClean="0">
                <a:latin typeface="Candara" panose="020E0502030303020204" pitchFamily="34" charset="0"/>
              </a:rPr>
              <a:t>In Figure 5.2 the </a:t>
            </a:r>
            <a:r>
              <a:rPr lang="en-US" sz="1600" b="1" dirty="0" smtClean="0">
                <a:latin typeface="Candara" panose="020E0502030303020204" pitchFamily="34" charset="0"/>
              </a:rPr>
              <a:t>SNMP agent </a:t>
            </a:r>
            <a:r>
              <a:rPr lang="en-US" sz="1600" dirty="0" smtClean="0">
                <a:latin typeface="Candara" panose="020E0502030303020204" pitchFamily="34" charset="0"/>
              </a:rPr>
              <a:t>has a </a:t>
            </a:r>
            <a:r>
              <a:rPr lang="en-US" sz="1600" b="1" dirty="0" smtClean="0">
                <a:latin typeface="Candara" panose="020E0502030303020204" pitchFamily="34" charset="0"/>
              </a:rPr>
              <a:t>MIB view </a:t>
            </a:r>
            <a:r>
              <a:rPr lang="en-US" sz="1600" dirty="0" smtClean="0">
                <a:latin typeface="Candara" panose="020E0502030303020204" pitchFamily="34" charset="0"/>
              </a:rPr>
              <a:t>of </a:t>
            </a:r>
            <a:r>
              <a:rPr lang="en-US" sz="1600" b="1" dirty="0" smtClean="0">
                <a:latin typeface="Candara" panose="020E0502030303020204" pitchFamily="34" charset="0"/>
              </a:rPr>
              <a:t>objects 2</a:t>
            </a:r>
            <a:r>
              <a:rPr lang="en-US" sz="1600" dirty="0" smtClean="0">
                <a:latin typeface="Candara" panose="020E0502030303020204" pitchFamily="34" charset="0"/>
              </a:rPr>
              <a:t>, </a:t>
            </a:r>
            <a:r>
              <a:rPr lang="en-US" sz="1600" b="1" dirty="0" smtClean="0">
                <a:latin typeface="Candara" panose="020E0502030303020204" pitchFamily="34" charset="0"/>
              </a:rPr>
              <a:t>3</a:t>
            </a:r>
            <a:r>
              <a:rPr lang="en-US" sz="1600" dirty="0" smtClean="0">
                <a:latin typeface="Candara" panose="020E0502030303020204" pitchFamily="34" charset="0"/>
              </a:rPr>
              <a:t>, and </a:t>
            </a:r>
            <a:r>
              <a:rPr lang="en-US" sz="1600" b="1" dirty="0" smtClean="0">
                <a:latin typeface="Candara" panose="020E0502030303020204" pitchFamily="34" charset="0"/>
              </a:rPr>
              <a:t>4</a:t>
            </a:r>
            <a:r>
              <a:rPr lang="en-US" sz="1600" dirty="0" smtClean="0">
                <a:latin typeface="Candara" panose="020E0502030303020204" pitchFamily="34" charset="0"/>
              </a:rPr>
              <a:t>, although there may be other objects associated with a network element. In addition to the MIB view, </a:t>
            </a:r>
            <a:r>
              <a:rPr lang="en-US" sz="1600" b="1" dirty="0" smtClean="0">
                <a:latin typeface="Candara" panose="020E0502030303020204" pitchFamily="34" charset="0"/>
              </a:rPr>
              <a:t>each community </a:t>
            </a:r>
            <a:r>
              <a:rPr lang="en-US" sz="1600" dirty="0" smtClean="0">
                <a:latin typeface="Candara" panose="020E0502030303020204" pitchFamily="34" charset="0"/>
              </a:rPr>
              <a:t>name is also assigned an </a:t>
            </a:r>
            <a:r>
              <a:rPr lang="en-US" sz="1600" b="1" dirty="0" smtClean="0">
                <a:latin typeface="Candara" panose="020E0502030303020204" pitchFamily="34" charset="0"/>
              </a:rPr>
              <a:t>SNMP access mode</a:t>
            </a:r>
            <a:r>
              <a:rPr lang="en-US" sz="1600" dirty="0" smtClean="0">
                <a:latin typeface="Candara" panose="020E0502030303020204" pitchFamily="34" charset="0"/>
              </a:rPr>
              <a:t>, either </a:t>
            </a:r>
            <a:r>
              <a:rPr lang="en-US" sz="1600" b="1" dirty="0" smtClean="0">
                <a:latin typeface="Candara" panose="020E0502030303020204" pitchFamily="34" charset="0"/>
              </a:rPr>
              <a:t>READ-ONLY</a:t>
            </a:r>
            <a:r>
              <a:rPr lang="en-US" sz="1600" dirty="0" smtClean="0">
                <a:latin typeface="Candara" panose="020E0502030303020204" pitchFamily="34" charset="0"/>
              </a:rPr>
              <a:t> or </a:t>
            </a:r>
            <a:r>
              <a:rPr lang="en-US" sz="1600" b="1" dirty="0" smtClean="0">
                <a:latin typeface="Candara" panose="020E0502030303020204" pitchFamily="34" charset="0"/>
              </a:rPr>
              <a:t>READ-WRITE</a:t>
            </a:r>
            <a:r>
              <a:rPr lang="en-US" sz="1600" dirty="0" smtClean="0">
                <a:latin typeface="Candara" panose="020E0502030303020204" pitchFamily="34" charset="0"/>
              </a:rPr>
              <a:t>, as shown in Figure 5.2. </a:t>
            </a:r>
          </a:p>
          <a:p>
            <a:pPr>
              <a:spcAft>
                <a:spcPts val="600"/>
              </a:spcAft>
            </a:pPr>
            <a:r>
              <a:rPr lang="en-US" sz="1800" dirty="0" smtClean="0">
                <a:solidFill>
                  <a:srgbClr val="002060"/>
                </a:solidFill>
                <a:latin typeface="Candara" panose="020E0502030303020204" pitchFamily="34" charset="0"/>
              </a:rPr>
              <a:t>A </a:t>
            </a:r>
            <a:r>
              <a:rPr lang="en-US" sz="1800" b="1" dirty="0" smtClean="0">
                <a:solidFill>
                  <a:srgbClr val="002060"/>
                </a:solidFill>
                <a:latin typeface="Candara" panose="020E0502030303020204" pitchFamily="34" charset="0"/>
              </a:rPr>
              <a:t>pairing</a:t>
            </a:r>
            <a:r>
              <a:rPr lang="en-US" sz="1800" dirty="0" smtClean="0">
                <a:solidFill>
                  <a:srgbClr val="002060"/>
                </a:solidFill>
                <a:latin typeface="Candara" panose="020E0502030303020204" pitchFamily="34" charset="0"/>
              </a:rPr>
              <a:t> of </a:t>
            </a:r>
            <a:r>
              <a:rPr lang="en-US" sz="1800" b="1" dirty="0" smtClean="0">
                <a:solidFill>
                  <a:srgbClr val="002060"/>
                </a:solidFill>
                <a:latin typeface="Candara" panose="020E0502030303020204" pitchFamily="34" charset="0"/>
              </a:rPr>
              <a:t>SNMP MIB views </a:t>
            </a:r>
            <a:r>
              <a:rPr lang="en-US" sz="1800" dirty="0" smtClean="0">
                <a:solidFill>
                  <a:srgbClr val="002060"/>
                </a:solidFill>
                <a:latin typeface="Candara" panose="020E0502030303020204" pitchFamily="34" charset="0"/>
              </a:rPr>
              <a:t>with an </a:t>
            </a:r>
            <a:r>
              <a:rPr lang="en-US" sz="1800" b="1" dirty="0" smtClean="0">
                <a:solidFill>
                  <a:srgbClr val="002060"/>
                </a:solidFill>
                <a:latin typeface="Candara" panose="020E0502030303020204" pitchFamily="34" charset="0"/>
              </a:rPr>
              <a:t>SNMP access code </a:t>
            </a:r>
            <a:r>
              <a:rPr lang="en-US" sz="1800" dirty="0" smtClean="0">
                <a:solidFill>
                  <a:srgbClr val="002060"/>
                </a:solidFill>
                <a:latin typeface="Candara" panose="020E0502030303020204" pitchFamily="34" charset="0"/>
              </a:rPr>
              <a:t>is called a </a:t>
            </a:r>
            <a:r>
              <a:rPr lang="en-US" sz="1800" b="1" dirty="0" smtClean="0">
                <a:solidFill>
                  <a:srgbClr val="002060"/>
                </a:solidFill>
                <a:latin typeface="Candara" panose="020E0502030303020204" pitchFamily="34" charset="0"/>
              </a:rPr>
              <a:t>community profile</a:t>
            </a:r>
            <a:r>
              <a:rPr lang="en-US" sz="1800" dirty="0" smtClean="0">
                <a:solidFill>
                  <a:srgbClr val="002060"/>
                </a:solidFill>
                <a:latin typeface="Candara" panose="020E0502030303020204" pitchFamily="34" charset="0"/>
              </a:rPr>
              <a:t>. </a:t>
            </a:r>
          </a:p>
          <a:p>
            <a:pPr>
              <a:spcAft>
                <a:spcPts val="600"/>
              </a:spcAft>
            </a:pPr>
            <a:r>
              <a:rPr lang="en-US" sz="1600" dirty="0" smtClean="0">
                <a:latin typeface="Candara" panose="020E0502030303020204" pitchFamily="34" charset="0"/>
              </a:rPr>
              <a:t>A </a:t>
            </a:r>
            <a:r>
              <a:rPr lang="en-US" sz="1600" b="1" dirty="0" smtClean="0">
                <a:solidFill>
                  <a:srgbClr val="0070C0"/>
                </a:solidFill>
                <a:latin typeface="Candara" panose="020E0502030303020204" pitchFamily="34" charset="0"/>
              </a:rPr>
              <a:t>community profile </a:t>
            </a:r>
            <a:r>
              <a:rPr lang="en-US" sz="1600" dirty="0" smtClean="0">
                <a:latin typeface="Candara" panose="020E0502030303020204" pitchFamily="34" charset="0"/>
              </a:rPr>
              <a:t>in </a:t>
            </a:r>
            <a:r>
              <a:rPr lang="en-US" sz="1600" b="1" dirty="0" smtClean="0">
                <a:latin typeface="Candara" panose="020E0502030303020204" pitchFamily="34" charset="0"/>
              </a:rPr>
              <a:t>combination</a:t>
            </a:r>
            <a:r>
              <a:rPr lang="en-US" sz="1600" dirty="0" smtClean="0">
                <a:latin typeface="Candara" panose="020E0502030303020204" pitchFamily="34" charset="0"/>
              </a:rPr>
              <a:t> with the </a:t>
            </a:r>
            <a:r>
              <a:rPr lang="en-US" sz="1600" b="1" dirty="0" smtClean="0">
                <a:solidFill>
                  <a:srgbClr val="0070C0"/>
                </a:solidFill>
                <a:latin typeface="Candara" panose="020E0502030303020204" pitchFamily="34" charset="0"/>
              </a:rPr>
              <a:t>access mode of a managed object determines the operation that can be performed on the object by an agent.</a:t>
            </a:r>
            <a:r>
              <a:rPr lang="en-US" sz="1600" dirty="0" smtClean="0">
                <a:latin typeface="Candara" panose="020E0502030303020204" pitchFamily="34" charset="0"/>
              </a:rPr>
              <a:t> </a:t>
            </a:r>
            <a:endParaRPr lang="en-US" sz="1600" dirty="0">
              <a:latin typeface="Candara" panose="020E0502030303020204" pitchFamily="34" charset="0"/>
            </a:endParaRPr>
          </a:p>
        </p:txBody>
      </p:sp>
      <p:sp>
        <p:nvSpPr>
          <p:cNvPr id="10" name="Shape 124"/>
          <p:cNvSpPr txBox="1"/>
          <p:nvPr/>
        </p:nvSpPr>
        <p:spPr>
          <a:xfrm>
            <a:off x="3200400" y="507999"/>
            <a:ext cx="5621867" cy="582446"/>
          </a:xfrm>
          <a:prstGeom prst="rect">
            <a:avLst/>
          </a:prstGeom>
          <a:noFill/>
          <a:ln>
            <a:noFill/>
          </a:ln>
        </p:spPr>
        <p:txBody>
          <a:bodyPr lIns="91425" tIns="45700" rIns="91425" bIns="45700" anchor="t" anchorCtr="0">
            <a:noAutofit/>
          </a:bodyPr>
          <a:lstStyle/>
          <a:p>
            <a:pPr algn="ctr">
              <a:buClr>
                <a:schemeClr val="dk1"/>
              </a:buClr>
              <a:buSzPct val="25000"/>
            </a:pPr>
            <a:r>
              <a:rPr lang="en-US" sz="2800" b="1" dirty="0">
                <a:solidFill>
                  <a:srgbClr val="669900"/>
                </a:solidFill>
                <a:effectLst>
                  <a:outerShdw blurRad="38100" dist="38100" dir="2700000" algn="tl">
                    <a:srgbClr val="000000">
                      <a:alpha val="43137"/>
                    </a:srgbClr>
                  </a:outerShdw>
                </a:effectLst>
                <a:latin typeface="Candara" panose="020E0502030303020204" pitchFamily="34" charset="0"/>
              </a:rPr>
              <a:t>SNMP Community</a:t>
            </a:r>
          </a:p>
        </p:txBody>
      </p:sp>
      <p:sp>
        <p:nvSpPr>
          <p:cNvPr id="11" name="Shape 126"/>
          <p:cNvSpPr txBox="1"/>
          <p:nvPr/>
        </p:nvSpPr>
        <p:spPr>
          <a:xfrm>
            <a:off x="372534" y="1005678"/>
            <a:ext cx="10933851" cy="2235386"/>
          </a:xfrm>
          <a:prstGeom prst="rect">
            <a:avLst/>
          </a:prstGeom>
          <a:noFill/>
          <a:ln>
            <a:noFill/>
          </a:ln>
        </p:spPr>
        <p:txBody>
          <a:bodyPr lIns="91425" tIns="45700" rIns="91425" bIns="45700" anchor="t" anchorCtr="0">
            <a:noAutofit/>
          </a:bodyPr>
          <a:lstStyle/>
          <a:p>
            <a:pPr marL="342900" indent="-342900">
              <a:spcAft>
                <a:spcPts val="600"/>
              </a:spcAft>
              <a:buClr>
                <a:schemeClr val="dk1"/>
              </a:buClr>
              <a:buSzPct val="100000"/>
              <a:buFont typeface="Arial" panose="020B0604020202020204" pitchFamily="34" charset="0"/>
              <a:buChar char="•"/>
            </a:pPr>
            <a:r>
              <a:rPr lang="en-US" sz="1600" dirty="0">
                <a:solidFill>
                  <a:schemeClr val="dk1"/>
                </a:solidFill>
                <a:latin typeface="Times New Roman"/>
                <a:ea typeface="Times New Roman"/>
                <a:cs typeface="Times New Roman"/>
                <a:sym typeface="Times New Roman"/>
              </a:rPr>
              <a:t> </a:t>
            </a:r>
            <a:r>
              <a:rPr lang="en-US" sz="1600" b="1" dirty="0">
                <a:solidFill>
                  <a:srgbClr val="0070C0"/>
                </a:solidFill>
                <a:latin typeface="Candara" panose="020E0502030303020204" pitchFamily="34" charset="0"/>
              </a:rPr>
              <a:t>Security</a:t>
            </a:r>
            <a:r>
              <a:rPr lang="en-US" sz="1600" dirty="0">
                <a:solidFill>
                  <a:srgbClr val="0070C0"/>
                </a:solidFill>
                <a:latin typeface="Candara" panose="020E0502030303020204" pitchFamily="34" charset="0"/>
              </a:rPr>
              <a:t> </a:t>
            </a:r>
            <a:r>
              <a:rPr lang="en-US" sz="1600" dirty="0">
                <a:solidFill>
                  <a:schemeClr val="dk1"/>
                </a:solidFill>
                <a:latin typeface="Candara" panose="020E0502030303020204" pitchFamily="34" charset="0"/>
              </a:rPr>
              <a:t>in SNMPv1 is </a:t>
            </a:r>
            <a:r>
              <a:rPr lang="en-US" sz="1600" dirty="0" smtClean="0">
                <a:solidFill>
                  <a:srgbClr val="669900"/>
                </a:solidFill>
                <a:latin typeface="Candara" panose="020E0502030303020204" pitchFamily="34" charset="0"/>
              </a:rPr>
              <a:t>community-based</a:t>
            </a:r>
            <a:endParaRPr lang="en-US" sz="1600" dirty="0">
              <a:solidFill>
                <a:srgbClr val="669900"/>
              </a:solidFill>
              <a:latin typeface="Candara" panose="020E0502030303020204" pitchFamily="34" charset="0"/>
            </a:endParaRPr>
          </a:p>
          <a:p>
            <a:pPr marL="342900" indent="-342900">
              <a:spcAft>
                <a:spcPts val="600"/>
              </a:spcAft>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chemeClr val="dk1"/>
                </a:solidFill>
                <a:latin typeface="Candara" panose="020E0502030303020204" pitchFamily="34" charset="0"/>
              </a:rPr>
              <a:t>Authentication scheme </a:t>
            </a:r>
            <a:r>
              <a:rPr lang="en-US" sz="1600" dirty="0">
                <a:solidFill>
                  <a:schemeClr val="dk1"/>
                </a:solidFill>
                <a:latin typeface="Candara" panose="020E0502030303020204" pitchFamily="34" charset="0"/>
              </a:rPr>
              <a:t>in manager and agent  </a:t>
            </a:r>
          </a:p>
          <a:p>
            <a:pPr marL="342900" indent="-342900">
              <a:spcAft>
                <a:spcPts val="600"/>
              </a:spcAft>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a:t>
            </a:r>
            <a:r>
              <a:rPr lang="en-US" sz="1600" b="1" dirty="0">
                <a:solidFill>
                  <a:srgbClr val="669900"/>
                </a:solidFill>
                <a:latin typeface="Candara" panose="020E0502030303020204" pitchFamily="34" charset="0"/>
              </a:rPr>
              <a:t>Community</a:t>
            </a:r>
            <a:r>
              <a:rPr lang="en-US" sz="1600" dirty="0">
                <a:solidFill>
                  <a:schemeClr val="dk1"/>
                </a:solidFill>
                <a:latin typeface="Candara" panose="020E0502030303020204" pitchFamily="34" charset="0"/>
              </a:rPr>
              <a:t>: Pairing of two application </a:t>
            </a:r>
            <a:r>
              <a:rPr lang="en-US" sz="1600" dirty="0" smtClean="0">
                <a:solidFill>
                  <a:schemeClr val="dk1"/>
                </a:solidFill>
                <a:latin typeface="Candara" panose="020E0502030303020204" pitchFamily="34" charset="0"/>
              </a:rPr>
              <a:t>entities		</a:t>
            </a:r>
            <a:r>
              <a:rPr lang="en-US" sz="1600" b="1" dirty="0" smtClean="0">
                <a:solidFill>
                  <a:srgbClr val="669900"/>
                </a:solidFill>
                <a:latin typeface="Candara" panose="020E0502030303020204" pitchFamily="34" charset="0"/>
              </a:rPr>
              <a:t>Community </a:t>
            </a:r>
            <a:r>
              <a:rPr lang="en-US" sz="1600" b="1" dirty="0">
                <a:solidFill>
                  <a:srgbClr val="669900"/>
                </a:solidFill>
                <a:latin typeface="Candara" panose="020E0502030303020204" pitchFamily="34" charset="0"/>
              </a:rPr>
              <a:t>name</a:t>
            </a:r>
            <a:r>
              <a:rPr lang="en-US" sz="1600" dirty="0">
                <a:solidFill>
                  <a:schemeClr val="dk1"/>
                </a:solidFill>
                <a:latin typeface="Candara" panose="020E0502030303020204" pitchFamily="34" charset="0"/>
              </a:rPr>
              <a:t>: String of </a:t>
            </a:r>
            <a:r>
              <a:rPr lang="en-US" sz="1600" b="1" dirty="0">
                <a:solidFill>
                  <a:schemeClr val="dk1"/>
                </a:solidFill>
                <a:latin typeface="Candara" panose="020E0502030303020204" pitchFamily="34" charset="0"/>
              </a:rPr>
              <a:t>octets</a:t>
            </a:r>
          </a:p>
          <a:p>
            <a:pPr marL="342900" indent="-342900">
              <a:spcAft>
                <a:spcPts val="600"/>
              </a:spcAft>
              <a:buClr>
                <a:schemeClr val="dk1"/>
              </a:buClr>
              <a:buSzPct val="100000"/>
              <a:buFont typeface="Arial" panose="020B0604020202020204" pitchFamily="34" charset="0"/>
              <a:buChar char="•"/>
            </a:pPr>
            <a:r>
              <a:rPr lang="en-US" sz="1600" dirty="0">
                <a:solidFill>
                  <a:schemeClr val="dk1"/>
                </a:solidFill>
                <a:latin typeface="Candara" panose="020E0502030303020204" pitchFamily="34" charset="0"/>
              </a:rPr>
              <a:t> Two applications in the same </a:t>
            </a:r>
            <a:r>
              <a:rPr lang="en-US" sz="1600" dirty="0" smtClean="0">
                <a:solidFill>
                  <a:schemeClr val="dk1"/>
                </a:solidFill>
                <a:latin typeface="Candara" panose="020E0502030303020204" pitchFamily="34" charset="0"/>
              </a:rPr>
              <a:t>community communicate </a:t>
            </a:r>
            <a:r>
              <a:rPr lang="en-US" sz="1600" dirty="0">
                <a:solidFill>
                  <a:schemeClr val="dk1"/>
                </a:solidFill>
                <a:latin typeface="Candara" panose="020E0502030303020204" pitchFamily="34" charset="0"/>
              </a:rPr>
              <a:t>with each other</a:t>
            </a:r>
          </a:p>
          <a:p>
            <a:pPr marL="342900" indent="-342900">
              <a:spcAft>
                <a:spcPts val="600"/>
              </a:spcAft>
              <a:buClr>
                <a:schemeClr val="dk1"/>
              </a:buClr>
              <a:buSzPct val="100000"/>
              <a:buFont typeface="Arial" panose="020B0604020202020204" pitchFamily="34" charset="0"/>
              <a:buChar char="•"/>
            </a:pPr>
            <a:r>
              <a:rPr lang="en-US" sz="1600" dirty="0" smtClean="0">
                <a:solidFill>
                  <a:srgbClr val="C00000"/>
                </a:solidFill>
                <a:latin typeface="Candara" panose="020E0502030303020204" pitchFamily="34" charset="0"/>
              </a:rPr>
              <a:t>Communication </a:t>
            </a:r>
            <a:r>
              <a:rPr lang="en-US" sz="1600" dirty="0">
                <a:solidFill>
                  <a:srgbClr val="C00000"/>
                </a:solidFill>
                <a:latin typeface="Candara" panose="020E0502030303020204" pitchFamily="34" charset="0"/>
              </a:rPr>
              <a:t>is not secured in SNMPv1 </a:t>
            </a:r>
            <a:r>
              <a:rPr lang="en-US" sz="1600" dirty="0">
                <a:solidFill>
                  <a:schemeClr val="dk1"/>
                </a:solidFill>
                <a:latin typeface="Candara" panose="020E0502030303020204" pitchFamily="34" charset="0"/>
              </a:rPr>
              <a:t>- </a:t>
            </a:r>
            <a:r>
              <a:rPr lang="en-US" sz="1600" b="1" dirty="0" smtClean="0">
                <a:solidFill>
                  <a:srgbClr val="0070C0"/>
                </a:solidFill>
                <a:latin typeface="Candara" panose="020E0502030303020204" pitchFamily="34" charset="0"/>
              </a:rPr>
              <a:t>no encryption</a:t>
            </a:r>
            <a:r>
              <a:rPr lang="en-US" sz="1600" b="1" dirty="0" smtClean="0">
                <a:solidFill>
                  <a:srgbClr val="0070C0"/>
                </a:solidFill>
                <a:latin typeface="Times New Roman"/>
                <a:ea typeface="Times New Roman"/>
                <a:cs typeface="Times New Roman"/>
                <a:sym typeface="Times New Roman"/>
              </a:rPr>
              <a:t> </a:t>
            </a:r>
            <a:endParaRPr lang="en-US" sz="1600" b="1" dirty="0">
              <a:solidFill>
                <a:srgbClr val="0070C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489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cxnSp>
        <p:nvCxnSpPr>
          <p:cNvPr id="152" name="Shape 152"/>
          <p:cNvCxnSpPr/>
          <p:nvPr/>
        </p:nvCxnSpPr>
        <p:spPr>
          <a:xfrm>
            <a:off x="647700" y="3409950"/>
            <a:ext cx="5638800" cy="0"/>
          </a:xfrm>
          <a:prstGeom prst="straightConnector1">
            <a:avLst/>
          </a:prstGeom>
          <a:noFill/>
          <a:ln w="12700" cap="rnd" cmpd="sng">
            <a:solidFill>
              <a:schemeClr val="dk1"/>
            </a:solidFill>
            <a:prstDash val="solid"/>
            <a:miter/>
            <a:headEnd type="none" w="med" len="med"/>
            <a:tailEnd type="none" w="med" len="med"/>
          </a:ln>
        </p:spPr>
      </p:cxnSp>
      <p:sp>
        <p:nvSpPr>
          <p:cNvPr id="154" name="Shape 154"/>
          <p:cNvSpPr txBox="1"/>
          <p:nvPr/>
        </p:nvSpPr>
        <p:spPr>
          <a:xfrm>
            <a:off x="3276600" y="1066801"/>
            <a:ext cx="5638800" cy="312737"/>
          </a:xfrm>
          <a:prstGeom prst="rect">
            <a:avLst/>
          </a:prstGeom>
          <a:noFill/>
          <a:ln>
            <a:noFill/>
          </a:ln>
        </p:spPr>
        <p:txBody>
          <a:bodyPr lIns="91425" tIns="45700" rIns="91425" bIns="45700" anchor="t" anchorCtr="0">
            <a:noAutofit/>
          </a:bodyPr>
          <a:lstStyle/>
          <a:p>
            <a:pPr>
              <a:lnSpc>
                <a:spcPct val="90000"/>
              </a:lnSpc>
              <a:buClr>
                <a:schemeClr val="dk1"/>
              </a:buClr>
              <a:buSzPct val="25000"/>
            </a:pPr>
            <a:r>
              <a:rPr lang="en-US" sz="1600">
                <a:solidFill>
                  <a:schemeClr val="dk1"/>
                </a:solidFill>
                <a:latin typeface="Times New Roman"/>
                <a:ea typeface="Times New Roman"/>
                <a:cs typeface="Times New Roman"/>
                <a:sym typeface="Times New Roman"/>
              </a:rPr>
              <a:t> </a:t>
            </a:r>
          </a:p>
        </p:txBody>
      </p:sp>
      <p:sp>
        <p:nvSpPr>
          <p:cNvPr id="155" name="Shape 155"/>
          <p:cNvSpPr txBox="1"/>
          <p:nvPr/>
        </p:nvSpPr>
        <p:spPr>
          <a:xfrm>
            <a:off x="419101" y="3486150"/>
            <a:ext cx="1031875" cy="457200"/>
          </a:xfrm>
          <a:prstGeom prst="rect">
            <a:avLst/>
          </a:prstGeom>
          <a:noFill/>
          <a:ln>
            <a:noFill/>
          </a:ln>
        </p:spPr>
        <p:txBody>
          <a:bodyPr lIns="91425" tIns="45700" rIns="91425" bIns="45700" anchor="t" anchorCtr="0">
            <a:noAutofit/>
          </a:bodyPr>
          <a:lstStyle/>
          <a:p>
            <a:pPr>
              <a:buClr>
                <a:schemeClr val="dk1"/>
              </a:buClr>
              <a:buSzPct val="25000"/>
            </a:pPr>
            <a:r>
              <a:rPr lang="en-US" sz="2400" b="1" dirty="0">
                <a:solidFill>
                  <a:schemeClr val="dk1"/>
                </a:solidFill>
                <a:latin typeface="Candara" panose="020E0502030303020204" pitchFamily="34" charset="0"/>
              </a:rPr>
              <a:t>Notes</a:t>
            </a:r>
          </a:p>
        </p:txBody>
      </p:sp>
      <p:sp>
        <p:nvSpPr>
          <p:cNvPr id="156" name="Shape 156"/>
          <p:cNvSpPr txBox="1"/>
          <p:nvPr/>
        </p:nvSpPr>
        <p:spPr>
          <a:xfrm>
            <a:off x="3200400" y="457200"/>
            <a:ext cx="5638800" cy="584200"/>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a:solidFill>
                  <a:schemeClr val="dk1"/>
                </a:solidFill>
                <a:latin typeface="Candara" panose="020E0502030303020204" pitchFamily="34" charset="0"/>
              </a:rPr>
              <a:t>Administrative Model</a:t>
            </a:r>
          </a:p>
        </p:txBody>
      </p:sp>
      <p:sp>
        <p:nvSpPr>
          <p:cNvPr id="157" name="Shape 157"/>
          <p:cNvSpPr txBox="1"/>
          <p:nvPr/>
        </p:nvSpPr>
        <p:spPr>
          <a:xfrm>
            <a:off x="937260" y="1460500"/>
            <a:ext cx="10287000" cy="1868488"/>
          </a:xfrm>
          <a:prstGeom prst="rect">
            <a:avLst/>
          </a:prstGeom>
          <a:noFill/>
          <a:ln>
            <a:noFill/>
          </a:ln>
        </p:spPr>
        <p:txBody>
          <a:bodyPr lIns="91425" tIns="45700" rIns="91425" bIns="45700" anchor="t" anchorCtr="0">
            <a:noAutofit/>
          </a:bodyPr>
          <a:lstStyle/>
          <a:p>
            <a:pPr>
              <a:lnSpc>
                <a:spcPct val="150000"/>
              </a:lnSpc>
              <a:buClr>
                <a:schemeClr val="dk1"/>
              </a:buClr>
              <a:buSzPct val="100000"/>
              <a:buFont typeface="Times New Roman"/>
              <a:buChar char="•"/>
            </a:pPr>
            <a:r>
              <a:rPr lang="en-US" sz="2400" dirty="0">
                <a:solidFill>
                  <a:schemeClr val="dk1"/>
                </a:solidFill>
                <a:latin typeface="Times New Roman"/>
                <a:ea typeface="Times New Roman"/>
                <a:cs typeface="Times New Roman"/>
                <a:sym typeface="Times New Roman"/>
              </a:rPr>
              <a:t> </a:t>
            </a:r>
            <a:r>
              <a:rPr lang="en-US" sz="2400" b="1" dirty="0">
                <a:solidFill>
                  <a:srgbClr val="0070C0"/>
                </a:solidFill>
                <a:latin typeface="Candara" panose="020E0502030303020204" pitchFamily="34" charset="0"/>
              </a:rPr>
              <a:t>Administrative model </a:t>
            </a:r>
            <a:r>
              <a:rPr lang="en-US" sz="2400" dirty="0">
                <a:solidFill>
                  <a:schemeClr val="dk1"/>
                </a:solidFill>
                <a:latin typeface="Candara" panose="020E0502030303020204" pitchFamily="34" charset="0"/>
              </a:rPr>
              <a:t>is </a:t>
            </a:r>
            <a:r>
              <a:rPr lang="en-US" sz="2400" b="1" dirty="0">
                <a:solidFill>
                  <a:srgbClr val="0070C0"/>
                </a:solidFill>
                <a:latin typeface="Candara" panose="020E0502030303020204" pitchFamily="34" charset="0"/>
              </a:rPr>
              <a:t>SNMP access policy</a:t>
            </a:r>
          </a:p>
          <a:p>
            <a:pPr>
              <a:lnSpc>
                <a:spcPct val="150000"/>
              </a:lnSpc>
              <a:buClr>
                <a:schemeClr val="dk1"/>
              </a:buClr>
              <a:buSzPct val="100000"/>
              <a:buFont typeface="Arial"/>
              <a:buChar char="•"/>
            </a:pPr>
            <a:r>
              <a:rPr lang="en-US" sz="2400" dirty="0">
                <a:solidFill>
                  <a:schemeClr val="dk1"/>
                </a:solidFill>
                <a:latin typeface="Candara" panose="020E0502030303020204" pitchFamily="34" charset="0"/>
              </a:rPr>
              <a:t> SNMP community paired with SNMP </a:t>
            </a:r>
            <a:br>
              <a:rPr lang="en-US" sz="2400" dirty="0">
                <a:solidFill>
                  <a:schemeClr val="dk1"/>
                </a:solidFill>
                <a:latin typeface="Candara" panose="020E0502030303020204" pitchFamily="34" charset="0"/>
              </a:rPr>
            </a:br>
            <a:r>
              <a:rPr lang="en-US" sz="2400" dirty="0">
                <a:solidFill>
                  <a:schemeClr val="dk1"/>
                </a:solidFill>
                <a:latin typeface="Candara" panose="020E0502030303020204" pitchFamily="34" charset="0"/>
              </a:rPr>
              <a:t>  </a:t>
            </a:r>
            <a:r>
              <a:rPr lang="en-US" sz="2400" b="1" dirty="0">
                <a:solidFill>
                  <a:srgbClr val="0070C0"/>
                </a:solidFill>
                <a:latin typeface="Candara" panose="020E0502030303020204" pitchFamily="34" charset="0"/>
              </a:rPr>
              <a:t>community profile </a:t>
            </a:r>
            <a:r>
              <a:rPr lang="en-US" sz="2400" dirty="0">
                <a:solidFill>
                  <a:schemeClr val="dk1"/>
                </a:solidFill>
                <a:latin typeface="Candara" panose="020E0502030303020204" pitchFamily="34" charset="0"/>
              </a:rPr>
              <a:t>is </a:t>
            </a:r>
            <a:r>
              <a:rPr lang="en-US" sz="2400" b="1" dirty="0">
                <a:solidFill>
                  <a:srgbClr val="0070C0"/>
                </a:solidFill>
                <a:latin typeface="Candara" panose="020E0502030303020204" pitchFamily="34" charset="0"/>
              </a:rPr>
              <a:t>SNMP access policy</a:t>
            </a:r>
          </a:p>
        </p:txBody>
      </p:sp>
      <p:sp>
        <p:nvSpPr>
          <p:cNvPr id="158" name="Shape 158"/>
          <p:cNvSpPr txBox="1"/>
          <p:nvPr/>
        </p:nvSpPr>
        <p:spPr>
          <a:xfrm>
            <a:off x="419100" y="3943351"/>
            <a:ext cx="4472940" cy="2070098"/>
          </a:xfrm>
          <a:prstGeom prst="rect">
            <a:avLst/>
          </a:prstGeom>
          <a:noFill/>
          <a:ln>
            <a:noFill/>
          </a:ln>
        </p:spPr>
        <p:txBody>
          <a:bodyPr lIns="91425" tIns="45700" rIns="91425" bIns="45700" anchor="t" anchorCtr="0">
            <a:noAutofit/>
          </a:bodyPr>
          <a:lstStyle/>
          <a:p>
            <a:pPr algn="ctr">
              <a:buClr>
                <a:schemeClr val="dk1"/>
              </a:buClr>
              <a:buSzPct val="25000"/>
            </a:pPr>
            <a:r>
              <a:rPr lang="en-US" sz="2400" b="1" dirty="0">
                <a:solidFill>
                  <a:srgbClr val="0070C0"/>
                </a:solidFill>
                <a:latin typeface="Candara" panose="020E0502030303020204" pitchFamily="34" charset="0"/>
              </a:rPr>
              <a:t>Parameters</a:t>
            </a:r>
            <a:r>
              <a:rPr lang="en-US" sz="2400" dirty="0">
                <a:solidFill>
                  <a:schemeClr val="dk1"/>
                </a:solidFill>
                <a:latin typeface="Candara" panose="020E0502030303020204" pitchFamily="34" charset="0"/>
              </a:rPr>
              <a:t>:</a:t>
            </a:r>
          </a:p>
          <a:p>
            <a:pPr lvl="1">
              <a:lnSpc>
                <a:spcPct val="110000"/>
              </a:lnSpc>
              <a:buClr>
                <a:schemeClr val="dk1"/>
              </a:buClr>
              <a:buSzPct val="100000"/>
              <a:buFont typeface="Arial"/>
              <a:buChar char="•"/>
            </a:pPr>
            <a:r>
              <a:rPr lang="en-US" sz="2400" dirty="0">
                <a:solidFill>
                  <a:schemeClr val="dk1"/>
                </a:solidFill>
                <a:latin typeface="Candara" panose="020E0502030303020204" pitchFamily="34" charset="0"/>
              </a:rPr>
              <a:t> Community / communities</a:t>
            </a:r>
          </a:p>
          <a:p>
            <a:pPr lvl="1">
              <a:lnSpc>
                <a:spcPct val="110000"/>
              </a:lnSpc>
              <a:buClr>
                <a:schemeClr val="dk1"/>
              </a:buClr>
              <a:buSzPct val="100000"/>
              <a:buFont typeface="Arial"/>
              <a:buChar char="•"/>
            </a:pPr>
            <a:r>
              <a:rPr lang="en-US" sz="2400" dirty="0">
                <a:solidFill>
                  <a:schemeClr val="dk1"/>
                </a:solidFill>
                <a:latin typeface="Candara" panose="020E0502030303020204" pitchFamily="34" charset="0"/>
              </a:rPr>
              <a:t> Agent / Agents</a:t>
            </a:r>
          </a:p>
          <a:p>
            <a:pPr lvl="1">
              <a:lnSpc>
                <a:spcPct val="110000"/>
              </a:lnSpc>
              <a:buClr>
                <a:schemeClr val="dk1"/>
              </a:buClr>
              <a:buSzPct val="100000"/>
              <a:buFont typeface="Arial"/>
              <a:buChar char="•"/>
            </a:pPr>
            <a:r>
              <a:rPr lang="en-US" sz="2400" dirty="0">
                <a:solidFill>
                  <a:schemeClr val="dk1"/>
                </a:solidFill>
                <a:latin typeface="Candara" panose="020E0502030303020204" pitchFamily="34" charset="0"/>
              </a:rPr>
              <a:t> Manager / Managers</a:t>
            </a:r>
          </a:p>
        </p:txBody>
      </p:sp>
      <p:cxnSp>
        <p:nvCxnSpPr>
          <p:cNvPr id="161" name="Shape 161"/>
          <p:cNvCxnSpPr/>
          <p:nvPr/>
        </p:nvCxnSpPr>
        <p:spPr>
          <a:xfrm>
            <a:off x="3200400" y="533400"/>
            <a:ext cx="5638800" cy="0"/>
          </a:xfrm>
          <a:prstGeom prst="straightConnector1">
            <a:avLst/>
          </a:prstGeom>
          <a:noFill/>
          <a:ln w="12700" cap="rnd" cmpd="sng">
            <a:solidFill>
              <a:schemeClr val="dk1"/>
            </a:solidFill>
            <a:prstDash val="solid"/>
            <a:miter/>
            <a:headEnd type="none" w="med" len="med"/>
            <a:tailEnd type="none" w="med" len="med"/>
          </a:ln>
        </p:spPr>
      </p:cxnSp>
      <p:sp>
        <p:nvSpPr>
          <p:cNvPr id="162" name="Shape 162"/>
          <p:cNvSpPr txBox="1"/>
          <p:nvPr/>
        </p:nvSpPr>
        <p:spPr>
          <a:xfrm>
            <a:off x="3200401" y="203200"/>
            <a:ext cx="5714999" cy="276224"/>
          </a:xfrm>
          <a:prstGeom prst="rect">
            <a:avLst/>
          </a:prstGeom>
          <a:noFill/>
          <a:ln>
            <a:noFill/>
          </a:ln>
        </p:spPr>
        <p:txBody>
          <a:bodyPr lIns="91425" tIns="45700" rIns="91425" bIns="45700" anchor="t" anchorCtr="0">
            <a:noAutofit/>
          </a:bodyPr>
          <a:lstStyle/>
          <a:p>
            <a:pPr>
              <a:buClr>
                <a:schemeClr val="dk1"/>
              </a:buClr>
              <a:buSzPct val="25000"/>
            </a:pPr>
            <a:r>
              <a:rPr lang="en-US" sz="1200" dirty="0">
                <a:solidFill>
                  <a:schemeClr val="dk1"/>
                </a:solidFill>
                <a:latin typeface="Candara" panose="020E0502030303020204" pitchFamily="34" charset="0"/>
              </a:rPr>
              <a:t>Chapter 5        </a:t>
            </a:r>
            <a:r>
              <a:rPr lang="en-US" sz="1100" dirty="0">
                <a:solidFill>
                  <a:schemeClr val="dk1"/>
                </a:solidFill>
                <a:latin typeface="Candara" panose="020E0502030303020204" pitchFamily="34" charset="0"/>
              </a:rPr>
              <a:t>SNMPv1 Network Management:  Communication and Functional Models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4552</Words>
  <Application>Microsoft Office PowerPoint</Application>
  <PresentationFormat>Custom</PresentationFormat>
  <Paragraphs>313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Candara</vt:lpstr>
      <vt:lpstr>Century</vt:lpstr>
      <vt:lpstr>Times New Roman</vt:lpstr>
      <vt:lpstr>Wingdings</vt:lpstr>
      <vt:lpstr>Default Design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49</cp:revision>
  <cp:lastPrinted>2017-05-07T18:18:59Z</cp:lastPrinted>
  <dcterms:modified xsi:type="dcterms:W3CDTF">2017-05-07T19:32:01Z</dcterms:modified>
</cp:coreProperties>
</file>